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4" r:id="rId2"/>
    <p:sldId id="262" r:id="rId3"/>
    <p:sldId id="266" r:id="rId4"/>
    <p:sldId id="295" r:id="rId5"/>
    <p:sldId id="286" r:id="rId6"/>
    <p:sldId id="258" r:id="rId7"/>
    <p:sldId id="261" r:id="rId8"/>
    <p:sldId id="293" r:id="rId9"/>
    <p:sldId id="294" r:id="rId10"/>
    <p:sldId id="289" r:id="rId11"/>
    <p:sldId id="290" r:id="rId12"/>
    <p:sldId id="291" r:id="rId13"/>
    <p:sldId id="287" r:id="rId14"/>
    <p:sldId id="288"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5"/>
    <p:restoredTop sz="70492"/>
  </p:normalViewPr>
  <p:slideViewPr>
    <p:cSldViewPr snapToGrid="0">
      <p:cViewPr varScale="1">
        <p:scale>
          <a:sx n="72" d="100"/>
          <a:sy n="72" d="100"/>
        </p:scale>
        <p:origin x="11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FD772-1420-A14E-9E3C-10493438E259}" type="datetimeFigureOut">
              <a:rPr lang="en-IE" smtClean="0"/>
              <a:t>16/06/2023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52312-E29E-7E41-B988-26B36872E959}" type="slidenum">
              <a:rPr lang="en-IE" smtClean="0"/>
              <a:t>‹#›</a:t>
            </a:fld>
            <a:endParaRPr lang="en-IE"/>
          </a:p>
        </p:txBody>
      </p:sp>
    </p:spTree>
    <p:extLst>
      <p:ext uri="{BB962C8B-B14F-4D97-AF65-F5344CB8AC3E}">
        <p14:creationId xmlns:p14="http://schemas.microsoft.com/office/powerpoint/2010/main" val="153422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2</a:t>
            </a:fld>
            <a:endParaRPr lang="en-IE"/>
          </a:p>
        </p:txBody>
      </p:sp>
    </p:spTree>
    <p:extLst>
      <p:ext uri="{BB962C8B-B14F-4D97-AF65-F5344CB8AC3E}">
        <p14:creationId xmlns:p14="http://schemas.microsoft.com/office/powerpoint/2010/main" val="502385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empower students in the understanding of film and media history.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give students comprehensive tools to discern and discuss the ethics of gender, sexual representation, classification and censorship at an international level.</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establishment of solid competences in digital film, providing students with key skills for contemporary film and media filmmaking.</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train students to work in a team-based environment.</a:t>
            </a:r>
            <a:endParaRPr lang="en-IE" sz="1800" u="none" strike="noStrike" dirty="0">
              <a:effectLst/>
              <a:latin typeface="Calibri" panose="020F0502020204030204" pitchFamily="34" charset="0"/>
              <a:ea typeface="Noto Sans Symbols"/>
              <a:cs typeface="Calibri" panose="020F0502020204030204" pitchFamily="34" charset="0"/>
            </a:endParaRPr>
          </a:p>
          <a:p>
            <a:pPr algn="just">
              <a:lnSpc>
                <a:spcPct val="115000"/>
              </a:lnSpc>
              <a:spcBef>
                <a:spcPts val="1000"/>
              </a:spcBef>
            </a:pPr>
            <a:r>
              <a:rPr lang="en-GB"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Objectives:</a:t>
            </a:r>
            <a:endParaRPr lang="en-IE"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expansion and application of an interdisciplinary training program focusing on transmedia, providing students with the right theoretical and technical skills to succeed as transmedia creators.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promote a comprehensive mapping of contemporary media outlets.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Students will learn how to discover and research differences and similarities between people with different cultural backgrounds, becoming proficient in understanding international projects.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Any group which, at the start, includes individuals with different levels theoretical and technical know-how should, at the end, express a more balanced level of proficiency.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blossoming of co-production enterprises between all institutions involved in the </a:t>
            </a:r>
            <a:r>
              <a:rPr lang="en-GB" sz="1200" u="none" strike="noStrike" dirty="0" err="1">
                <a:effectLst/>
                <a:latin typeface="Calibri" panose="020F0502020204030204" pitchFamily="34" charset="0"/>
                <a:ea typeface="Noto Sans Symbols"/>
                <a:cs typeface="Calibri" panose="020F0502020204030204" pitchFamily="34" charset="0"/>
              </a:rPr>
              <a:t>FilmEU</a:t>
            </a:r>
            <a:r>
              <a:rPr lang="en-GB" sz="1200" u="none" strike="noStrike" dirty="0">
                <a:effectLst/>
                <a:latin typeface="Calibri" panose="020F0502020204030204" pitchFamily="34" charset="0"/>
                <a:ea typeface="Noto Sans Symbols"/>
                <a:cs typeface="Calibri" panose="020F0502020204030204" pitchFamily="34" charset="0"/>
              </a:rPr>
              <a:t> Alliance.</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create a solid platform for discussion and consolidation on the topic of citizenship and democracy when applied to an author’s social impact.</a:t>
            </a:r>
            <a:endParaRPr lang="en-IE" sz="1800" u="none" strike="noStrike" dirty="0">
              <a:effectLst/>
              <a:latin typeface="Calibri" panose="020F0502020204030204" pitchFamily="34" charset="0"/>
              <a:ea typeface="Noto Sans Symbols"/>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15</a:t>
            </a:fld>
            <a:endParaRPr lang="en-IE"/>
          </a:p>
        </p:txBody>
      </p:sp>
    </p:spTree>
    <p:extLst>
      <p:ext uri="{BB962C8B-B14F-4D97-AF65-F5344CB8AC3E}">
        <p14:creationId xmlns:p14="http://schemas.microsoft.com/office/powerpoint/2010/main" val="217260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●Mobility,</a:t>
            </a:r>
          </a:p>
          <a:p>
            <a:r>
              <a:rPr lang="en-IE" dirty="0"/>
              <a:t>Equality and Equity</a:t>
            </a:r>
          </a:p>
          <a:p>
            <a:r>
              <a:rPr lang="en-IE" dirty="0"/>
              <a:t>Sustainability</a:t>
            </a:r>
          </a:p>
          <a:p>
            <a:r>
              <a:rPr lang="en-IE" dirty="0"/>
              <a:t>Technological mediation</a:t>
            </a:r>
          </a:p>
          <a:p>
            <a:r>
              <a:rPr lang="en-IE" dirty="0"/>
              <a:t>Diversity and Inclusion</a:t>
            </a:r>
          </a:p>
          <a:p>
            <a:endParaRPr lang="en-IE" dirty="0"/>
          </a:p>
          <a:p>
            <a:r>
              <a:rPr lang="en-IE" dirty="0"/>
              <a:t> The use of technology in film and media arts should be taken as both natural and fundamental to the creative process: technologies enable students to create work (via tools, equipment, mediums, media). ● Technology is integral to the experience of learning and teaching (via Virtual Learning Environment (VLE) and other technological platforms). These technologies must be fully functional and seamlessly integrated into the learning process. ● Technology plays a key mediating role in how students, teachers, and stakeholders collaborate and communicate with others to shape, complete, curate, and share their vision and creative works. ● The use of technology in film and media arts implicitly contains ethical and social components that must be viewed critically especially in the areas of policies, privacy, equity, and human health.</a:t>
            </a:r>
          </a:p>
        </p:txBody>
      </p:sp>
      <p:sp>
        <p:nvSpPr>
          <p:cNvPr id="4" name="Slide Number Placeholder 3"/>
          <p:cNvSpPr>
            <a:spLocks noGrp="1"/>
          </p:cNvSpPr>
          <p:nvPr>
            <p:ph type="sldNum" sz="quarter" idx="5"/>
          </p:nvPr>
        </p:nvSpPr>
        <p:spPr/>
        <p:txBody>
          <a:bodyPr/>
          <a:lstStyle/>
          <a:p>
            <a:fld id="{15052312-E29E-7E41-B988-26B36872E959}" type="slidenum">
              <a:rPr lang="en-IE" smtClean="0"/>
              <a:t>3</a:t>
            </a:fld>
            <a:endParaRPr lang="en-IE"/>
          </a:p>
        </p:txBody>
      </p:sp>
    </p:spTree>
    <p:extLst>
      <p:ext uri="{BB962C8B-B14F-4D97-AF65-F5344CB8AC3E}">
        <p14:creationId xmlns:p14="http://schemas.microsoft.com/office/powerpoint/2010/main" val="55311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empower students in the understanding of film and media history.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give students comprehensive tools to discern and discuss the ethics of gender, sexual representation, classification and censorship at an international level.</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establishment of solid competences in digital film, providing students with key skills for contemporary film and media filmmaking.</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train students to work in a team-based environment.</a:t>
            </a:r>
            <a:endParaRPr lang="en-IE" sz="1800" u="none" strike="noStrike" dirty="0">
              <a:effectLst/>
              <a:latin typeface="Calibri" panose="020F0502020204030204" pitchFamily="34" charset="0"/>
              <a:ea typeface="Noto Sans Symbols"/>
              <a:cs typeface="Calibri" panose="020F0502020204030204" pitchFamily="34" charset="0"/>
            </a:endParaRPr>
          </a:p>
          <a:p>
            <a:pPr algn="just">
              <a:lnSpc>
                <a:spcPct val="115000"/>
              </a:lnSpc>
              <a:spcBef>
                <a:spcPts val="1000"/>
              </a:spcBef>
            </a:pPr>
            <a:r>
              <a:rPr lang="en-GB"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Objectives:</a:t>
            </a:r>
            <a:endParaRPr lang="en-IE"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expansion and application of an interdisciplinary training program focusing on transmedia, providing students with the right theoretical and technical skills to succeed as transmedia creators.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promote a comprehensive mapping of contemporary media outlets.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Students will learn how to discover and research differences and similarities between people with different cultural backgrounds, becoming proficient in understanding international projects.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Any group which, at the start, includes individuals with different levels theoretical and technical know-how should, at the end, express a more balanced level of proficiency.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blossoming of co-production enterprises between all institutions involved in the </a:t>
            </a:r>
            <a:r>
              <a:rPr lang="en-GB" sz="1200" u="none" strike="noStrike" dirty="0" err="1">
                <a:effectLst/>
                <a:latin typeface="Calibri" panose="020F0502020204030204" pitchFamily="34" charset="0"/>
                <a:ea typeface="Noto Sans Symbols"/>
                <a:cs typeface="Calibri" panose="020F0502020204030204" pitchFamily="34" charset="0"/>
              </a:rPr>
              <a:t>FilmEU</a:t>
            </a:r>
            <a:r>
              <a:rPr lang="en-GB" sz="1200" u="none" strike="noStrike" dirty="0">
                <a:effectLst/>
                <a:latin typeface="Calibri" panose="020F0502020204030204" pitchFamily="34" charset="0"/>
                <a:ea typeface="Noto Sans Symbols"/>
                <a:cs typeface="Calibri" panose="020F0502020204030204" pitchFamily="34" charset="0"/>
              </a:rPr>
              <a:t> Alliance.</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create a solid platform for discussion and consolidation on the topic of citizenship and democracy when applied to an author’s social impact.</a:t>
            </a:r>
            <a:endParaRPr lang="en-IE" sz="1800" u="none" strike="noStrike" dirty="0">
              <a:effectLst/>
              <a:latin typeface="Calibri" panose="020F0502020204030204" pitchFamily="34" charset="0"/>
              <a:ea typeface="Noto Sans Symbols"/>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5</a:t>
            </a:fld>
            <a:endParaRPr lang="en-IE"/>
          </a:p>
        </p:txBody>
      </p:sp>
    </p:spTree>
    <p:extLst>
      <p:ext uri="{BB962C8B-B14F-4D97-AF65-F5344CB8AC3E}">
        <p14:creationId xmlns:p14="http://schemas.microsoft.com/office/powerpoint/2010/main" val="129586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91;g1318dc819fa_0_0:notes">
            <a:extLst>
              <a:ext uri="{FF2B5EF4-FFF2-40B4-BE49-F238E27FC236}">
                <a16:creationId xmlns:a16="http://schemas.microsoft.com/office/drawing/2014/main" id="{A9809955-60B2-978E-7974-33FC8B6A893A}"/>
              </a:ext>
            </a:extLst>
          </p:cNvPr>
          <p:cNvSpPr>
            <a:spLocks noGrp="1" noRot="1" noChangeAspect="1"/>
          </p:cNvSpPr>
          <p:nvPr>
            <p:ph type="sldImg"/>
          </p:nvPr>
        </p:nvSpPr>
        <p:spPr>
          <a:xfrm>
            <a:off x="381000" y="685800"/>
            <a:ext cx="6096000" cy="3429000"/>
          </a:xfrm>
        </p:spPr>
      </p:sp>
      <p:sp>
        <p:nvSpPr>
          <p:cNvPr id="3" name="Google Shape;192;g1318dc819fa_0_0:notes">
            <a:extLst>
              <a:ext uri="{FF2B5EF4-FFF2-40B4-BE49-F238E27FC236}">
                <a16:creationId xmlns:a16="http://schemas.microsoft.com/office/drawing/2014/main" id="{358D58F9-5178-9406-7E2D-564B8DA99C13}"/>
              </a:ext>
            </a:extLst>
          </p:cNvPr>
          <p:cNvSpPr txBox="1">
            <a:spLocks noGrp="1"/>
          </p:cNvSpPr>
          <p:nvPr>
            <p:ph type="body" sz="quarter" idx="1"/>
          </p:nvPr>
        </p:nvSpPr>
        <p:spPr/>
        <p:txBody>
          <a:bodyPr/>
          <a:lstStyle/>
          <a:p>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10;g131940b31d8_0_46:notes">
            <a:extLst>
              <a:ext uri="{FF2B5EF4-FFF2-40B4-BE49-F238E27FC236}">
                <a16:creationId xmlns:a16="http://schemas.microsoft.com/office/drawing/2014/main" id="{A1B5E4D4-EDD9-CA3D-5167-639080A09E5D}"/>
              </a:ext>
            </a:extLst>
          </p:cNvPr>
          <p:cNvSpPr>
            <a:spLocks noGrp="1" noRot="1" noChangeAspect="1"/>
          </p:cNvSpPr>
          <p:nvPr>
            <p:ph type="sldImg"/>
          </p:nvPr>
        </p:nvSpPr>
        <p:spPr>
          <a:xfrm>
            <a:off x="381000" y="685800"/>
            <a:ext cx="6096000" cy="3429000"/>
          </a:xfrm>
        </p:spPr>
      </p:sp>
      <p:sp>
        <p:nvSpPr>
          <p:cNvPr id="3" name="Google Shape;211;g131940b31d8_0_46:notes">
            <a:extLst>
              <a:ext uri="{FF2B5EF4-FFF2-40B4-BE49-F238E27FC236}">
                <a16:creationId xmlns:a16="http://schemas.microsoft.com/office/drawing/2014/main" id="{C5AC979E-4112-431B-087D-1DBBB757E887}"/>
              </a:ext>
            </a:extLst>
          </p:cNvPr>
          <p:cNvSpPr txBox="1">
            <a:spLocks noGrp="1"/>
          </p:cNvSpPr>
          <p:nvPr>
            <p:ph type="body" sz="quarter" idx="1"/>
          </p:nvPr>
        </p:nvSpPr>
        <p:spPr/>
        <p:txBody>
          <a:bodyPr/>
          <a:lstStyle/>
          <a:p>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empower students in the understanding of film and media history.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give students comprehensive tools to discern and discuss the ethics of gender, sexual representation, classification and censorship at an international level.</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establishment of solid competences in digital film, providing students with key skills for contemporary film and media filmmaking.</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train students to work in a team-based environment.</a:t>
            </a:r>
            <a:endParaRPr lang="en-IE" sz="1800" u="none" strike="noStrike" dirty="0">
              <a:effectLst/>
              <a:latin typeface="Calibri" panose="020F0502020204030204" pitchFamily="34" charset="0"/>
              <a:ea typeface="Noto Sans Symbols"/>
              <a:cs typeface="Calibri" panose="020F0502020204030204" pitchFamily="34" charset="0"/>
            </a:endParaRPr>
          </a:p>
          <a:p>
            <a:pPr algn="just">
              <a:lnSpc>
                <a:spcPct val="115000"/>
              </a:lnSpc>
              <a:spcBef>
                <a:spcPts val="1000"/>
              </a:spcBef>
            </a:pPr>
            <a:r>
              <a:rPr lang="en-GB"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Objectives:</a:t>
            </a:r>
            <a:endParaRPr lang="en-IE"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expansion and application of an interdisciplinary training program focusing on transmedia, providing students with the right theoretical and technical skills to succeed as transmedia creators.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promote a comprehensive mapping of contemporary media outlets.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Students will learn how to discover and research differences and similarities between people with different cultural backgrounds, becoming proficient in understanding international projects.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Any group which, at the start, includes individuals with different levels theoretical and technical know-how should, at the end, express a more balanced level of proficiency.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blossoming of co-production enterprises between all institutions involved in the </a:t>
            </a:r>
            <a:r>
              <a:rPr lang="en-GB" sz="1200" u="none" strike="noStrike" dirty="0" err="1">
                <a:effectLst/>
                <a:latin typeface="Calibri" panose="020F0502020204030204" pitchFamily="34" charset="0"/>
                <a:ea typeface="Noto Sans Symbols"/>
                <a:cs typeface="Calibri" panose="020F0502020204030204" pitchFamily="34" charset="0"/>
              </a:rPr>
              <a:t>FilmEU</a:t>
            </a:r>
            <a:r>
              <a:rPr lang="en-GB" sz="1200" u="none" strike="noStrike" dirty="0">
                <a:effectLst/>
                <a:latin typeface="Calibri" panose="020F0502020204030204" pitchFamily="34" charset="0"/>
                <a:ea typeface="Noto Sans Symbols"/>
                <a:cs typeface="Calibri" panose="020F0502020204030204" pitchFamily="34" charset="0"/>
              </a:rPr>
              <a:t> Alliance.</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create a solid platform for discussion and consolidation on the topic of citizenship and democracy when applied to an author’s social impact.</a:t>
            </a:r>
            <a:endParaRPr lang="en-IE" sz="1800" u="none" strike="noStrike" dirty="0">
              <a:effectLst/>
              <a:latin typeface="Calibri" panose="020F0502020204030204" pitchFamily="34" charset="0"/>
              <a:ea typeface="Noto Sans Symbols"/>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8</a:t>
            </a:fld>
            <a:endParaRPr lang="en-IE"/>
          </a:p>
        </p:txBody>
      </p:sp>
    </p:spTree>
    <p:extLst>
      <p:ext uri="{BB962C8B-B14F-4D97-AF65-F5344CB8AC3E}">
        <p14:creationId xmlns:p14="http://schemas.microsoft.com/office/powerpoint/2010/main" val="135040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empower students in the understanding of film and media history.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give students comprehensive tools to discern and discuss the ethics of gender, sexual representation, classification and censorship at an international level.</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establishment of solid competences in digital film, providing students with key skills for contemporary film and media filmmaking.</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train students to work in a team-based environment.</a:t>
            </a:r>
            <a:endParaRPr lang="en-IE" sz="1800" u="none" strike="noStrike" dirty="0">
              <a:effectLst/>
              <a:latin typeface="Calibri" panose="020F0502020204030204" pitchFamily="34" charset="0"/>
              <a:ea typeface="Noto Sans Symbols"/>
              <a:cs typeface="Calibri" panose="020F0502020204030204" pitchFamily="34" charset="0"/>
            </a:endParaRPr>
          </a:p>
          <a:p>
            <a:pPr algn="just">
              <a:lnSpc>
                <a:spcPct val="115000"/>
              </a:lnSpc>
              <a:spcBef>
                <a:spcPts val="1000"/>
              </a:spcBef>
            </a:pPr>
            <a:r>
              <a:rPr lang="en-GB"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Objectives:</a:t>
            </a:r>
            <a:endParaRPr lang="en-IE"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expansion and application of an interdisciplinary training program focusing on transmedia, providing students with the right theoretical and technical skills to succeed as transmedia creators.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promote a comprehensive mapping of contemporary media outlets.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Students will learn how to discover and research differences and similarities between people with different cultural backgrounds, becoming proficient in understanding international projects.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Any group which, at the start, includes individuals with different levels theoretical and technical know-how should, at the end, express a more balanced level of proficiency.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blossoming of co-production enterprises between all institutions involved in the </a:t>
            </a:r>
            <a:r>
              <a:rPr lang="en-GB" sz="1200" u="none" strike="noStrike" dirty="0" err="1">
                <a:effectLst/>
                <a:latin typeface="Calibri" panose="020F0502020204030204" pitchFamily="34" charset="0"/>
                <a:ea typeface="Noto Sans Symbols"/>
                <a:cs typeface="Calibri" panose="020F0502020204030204" pitchFamily="34" charset="0"/>
              </a:rPr>
              <a:t>FilmEU</a:t>
            </a:r>
            <a:r>
              <a:rPr lang="en-GB" sz="1200" u="none" strike="noStrike" dirty="0">
                <a:effectLst/>
                <a:latin typeface="Calibri" panose="020F0502020204030204" pitchFamily="34" charset="0"/>
                <a:ea typeface="Noto Sans Symbols"/>
                <a:cs typeface="Calibri" panose="020F0502020204030204" pitchFamily="34" charset="0"/>
              </a:rPr>
              <a:t> Alliance.</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create a solid platform for discussion and consolidation on the topic of citizenship and democracy when applied to an author’s social impact.</a:t>
            </a:r>
            <a:endParaRPr lang="en-IE" sz="1800" u="none" strike="noStrike" dirty="0">
              <a:effectLst/>
              <a:latin typeface="Calibri" panose="020F0502020204030204" pitchFamily="34" charset="0"/>
              <a:ea typeface="Noto Sans Symbols"/>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9</a:t>
            </a:fld>
            <a:endParaRPr lang="en-IE"/>
          </a:p>
        </p:txBody>
      </p:sp>
    </p:spTree>
    <p:extLst>
      <p:ext uri="{BB962C8B-B14F-4D97-AF65-F5344CB8AC3E}">
        <p14:creationId xmlns:p14="http://schemas.microsoft.com/office/powerpoint/2010/main" val="313816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empower students in the understanding of film and media history.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give students comprehensive tools to discern and discuss the ethics of gender, sexual representation, classification and censorship at an international level.</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establishment of solid competences in digital film, providing students with key skills for contemporary film and media filmmaking.</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train students to work in a team-based environment.</a:t>
            </a:r>
            <a:endParaRPr lang="en-IE" sz="1800" u="none" strike="noStrike" dirty="0">
              <a:effectLst/>
              <a:latin typeface="Calibri" panose="020F0502020204030204" pitchFamily="34" charset="0"/>
              <a:ea typeface="Noto Sans Symbols"/>
              <a:cs typeface="Calibri" panose="020F0502020204030204" pitchFamily="34" charset="0"/>
            </a:endParaRPr>
          </a:p>
          <a:p>
            <a:pPr algn="just">
              <a:lnSpc>
                <a:spcPct val="115000"/>
              </a:lnSpc>
              <a:spcBef>
                <a:spcPts val="1000"/>
              </a:spcBef>
            </a:pPr>
            <a:r>
              <a:rPr lang="en-GB"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Objectives:</a:t>
            </a:r>
            <a:endParaRPr lang="en-IE"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expansion and application of an interdisciplinary training program focusing on transmedia, providing students with the right theoretical and technical skills to succeed as transmedia creators.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promote a comprehensive mapping of contemporary media outlets.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Students will learn how to discover and research differences and similarities between people with different cultural backgrounds, becoming proficient in understanding international projects.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Any group which, at the start, includes individuals with different levels theoretical and technical know-how should, at the end, express a more balanced level of proficiency.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blossoming of co-production enterprises between all institutions involved in the </a:t>
            </a:r>
            <a:r>
              <a:rPr lang="en-GB" sz="1200" u="none" strike="noStrike" dirty="0" err="1">
                <a:effectLst/>
                <a:latin typeface="Calibri" panose="020F0502020204030204" pitchFamily="34" charset="0"/>
                <a:ea typeface="Noto Sans Symbols"/>
                <a:cs typeface="Calibri" panose="020F0502020204030204" pitchFamily="34" charset="0"/>
              </a:rPr>
              <a:t>FilmEU</a:t>
            </a:r>
            <a:r>
              <a:rPr lang="en-GB" sz="1200" u="none" strike="noStrike" dirty="0">
                <a:effectLst/>
                <a:latin typeface="Calibri" panose="020F0502020204030204" pitchFamily="34" charset="0"/>
                <a:ea typeface="Noto Sans Symbols"/>
                <a:cs typeface="Calibri" panose="020F0502020204030204" pitchFamily="34" charset="0"/>
              </a:rPr>
              <a:t> Alliance.</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create a solid platform for discussion and consolidation on the topic of citizenship and democracy when applied to an author’s social impact.</a:t>
            </a:r>
            <a:endParaRPr lang="en-IE" sz="1800" u="none" strike="noStrike" dirty="0">
              <a:effectLst/>
              <a:latin typeface="Calibri" panose="020F0502020204030204" pitchFamily="34" charset="0"/>
              <a:ea typeface="Noto Sans Symbols"/>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10</a:t>
            </a:fld>
            <a:endParaRPr lang="en-IE"/>
          </a:p>
        </p:txBody>
      </p:sp>
    </p:spTree>
    <p:extLst>
      <p:ext uri="{BB962C8B-B14F-4D97-AF65-F5344CB8AC3E}">
        <p14:creationId xmlns:p14="http://schemas.microsoft.com/office/powerpoint/2010/main" val="31704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empower students in the understanding of film and media history.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give students comprehensive tools to discern and discuss the ethics of gender, sexual representation, classification and censorship at an international level.</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establishment of solid competences in digital film, providing students with key skills for contemporary film and media filmmaking.</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train students to work in a team-based environment.</a:t>
            </a:r>
            <a:endParaRPr lang="en-IE" sz="1800" u="none" strike="noStrike" dirty="0">
              <a:effectLst/>
              <a:latin typeface="Calibri" panose="020F0502020204030204" pitchFamily="34" charset="0"/>
              <a:ea typeface="Noto Sans Symbols"/>
              <a:cs typeface="Calibri" panose="020F0502020204030204" pitchFamily="34" charset="0"/>
            </a:endParaRPr>
          </a:p>
          <a:p>
            <a:pPr algn="just">
              <a:lnSpc>
                <a:spcPct val="115000"/>
              </a:lnSpc>
              <a:spcBef>
                <a:spcPts val="1000"/>
              </a:spcBef>
            </a:pPr>
            <a:r>
              <a:rPr lang="en-GB"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Objectives:</a:t>
            </a:r>
            <a:endParaRPr lang="en-IE"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expansion and application of an interdisciplinary training program focusing on transmedia, providing students with the right theoretical and technical skills to succeed as transmedia creators.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promote a comprehensive mapping of contemporary media outlets.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Students will learn how to discover and research differences and similarities between people with different cultural backgrounds, becoming proficient in understanding international projects.</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Any group which, at the start, includes individuals with different levels theoretical and technical know-how should, at the end, express a more balanced level of proficiency.</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The blossoming of co-production enterprises between all institutions involved in the </a:t>
            </a:r>
            <a:r>
              <a:rPr lang="en-GB" sz="1200" u="none" strike="noStrike" dirty="0" err="1">
                <a:effectLst/>
                <a:latin typeface="Calibri" panose="020F0502020204030204" pitchFamily="34" charset="0"/>
                <a:ea typeface="Noto Sans Symbols"/>
                <a:cs typeface="Calibri" panose="020F0502020204030204" pitchFamily="34" charset="0"/>
              </a:rPr>
              <a:t>FilmEU</a:t>
            </a:r>
            <a:r>
              <a:rPr lang="en-GB" sz="1200" u="none" strike="noStrike" dirty="0">
                <a:effectLst/>
                <a:latin typeface="Calibri" panose="020F0502020204030204" pitchFamily="34" charset="0"/>
                <a:ea typeface="Noto Sans Symbols"/>
                <a:cs typeface="Calibri" panose="020F0502020204030204" pitchFamily="34" charset="0"/>
              </a:rPr>
              <a:t> Alliance.</a:t>
            </a:r>
            <a:endParaRPr lang="en-IE" sz="1800" u="none" strike="noStrike" dirty="0">
              <a:effectLst/>
              <a:latin typeface="Calibri" panose="020F0502020204030204" pitchFamily="34" charset="0"/>
              <a:ea typeface="Noto Sans Symbols"/>
              <a:cs typeface="Calibri" panose="020F0502020204030204" pitchFamily="34" charset="0"/>
            </a:endParaRPr>
          </a:p>
          <a:p>
            <a:pPr marL="342900" lvl="0" indent="-342900" algn="just">
              <a:lnSpc>
                <a:spcPct val="115000"/>
              </a:lnSpc>
              <a:spcBef>
                <a:spcPts val="1000"/>
              </a:spcBef>
              <a:spcAft>
                <a:spcPts val="0"/>
              </a:spcAft>
              <a:buFont typeface="Arial" panose="020B0604020202020204" pitchFamily="34" charset="0"/>
              <a:buChar char="●"/>
            </a:pPr>
            <a:r>
              <a:rPr lang="en-GB" sz="1200" u="none" strike="noStrike" dirty="0">
                <a:effectLst/>
                <a:latin typeface="Calibri" panose="020F0502020204030204" pitchFamily="34" charset="0"/>
                <a:ea typeface="Noto Sans Symbols"/>
                <a:cs typeface="Calibri" panose="020F0502020204030204" pitchFamily="34" charset="0"/>
              </a:rPr>
              <a:t>To create a solid platform for discussion and consolidation on the topic of citizenship and democracy when applied to an author’s social impact.</a:t>
            </a:r>
            <a:endParaRPr lang="en-IE" sz="1800" u="none" strike="noStrike" dirty="0">
              <a:effectLst/>
              <a:latin typeface="Calibri" panose="020F0502020204030204" pitchFamily="34" charset="0"/>
              <a:ea typeface="Noto Sans Symbols"/>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4AE362B5-7682-1A47-91BF-5F16D6788FB8}" type="slidenum">
              <a:rPr lang="en-IE" smtClean="0"/>
              <a:t>13</a:t>
            </a:fld>
            <a:endParaRPr lang="en-IE"/>
          </a:p>
        </p:txBody>
      </p:sp>
    </p:spTree>
    <p:extLst>
      <p:ext uri="{BB962C8B-B14F-4D97-AF65-F5344CB8AC3E}">
        <p14:creationId xmlns:p14="http://schemas.microsoft.com/office/powerpoint/2010/main" val="423554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7A26-0929-64D3-C884-D525077D9B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5ABABC08-B1E3-4BCD-77DD-144DAE247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A3B35308-0551-5FF5-553F-0C86D4F95EF3}"/>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5" name="Footer Placeholder 4">
            <a:extLst>
              <a:ext uri="{FF2B5EF4-FFF2-40B4-BE49-F238E27FC236}">
                <a16:creationId xmlns:a16="http://schemas.microsoft.com/office/drawing/2014/main" id="{8CF0A1A8-FD96-87DE-07AA-BB0881980BB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3C742FB-C21E-52FD-0294-B162AC16B135}"/>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496997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C83-5C0F-B3F6-E987-4FF24673B618}"/>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3C81A93E-E148-1F28-3843-2A7D741AF8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C935C9EA-FEB9-2BF7-314E-E64CA8F0F7BD}"/>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5" name="Footer Placeholder 4">
            <a:extLst>
              <a:ext uri="{FF2B5EF4-FFF2-40B4-BE49-F238E27FC236}">
                <a16:creationId xmlns:a16="http://schemas.microsoft.com/office/drawing/2014/main" id="{BEA5BE33-B291-FA83-B435-EE6C11E05ED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AC51AE8-03DD-6539-FAEE-678142CBAE7C}"/>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327523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CD29A-DE8C-E63A-3953-40096404D3D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2F4B0D73-69E4-FA79-10C6-57865991CB2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90BBD05-2B59-6128-0FAE-CE765554DF45}"/>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5" name="Footer Placeholder 4">
            <a:extLst>
              <a:ext uri="{FF2B5EF4-FFF2-40B4-BE49-F238E27FC236}">
                <a16:creationId xmlns:a16="http://schemas.microsoft.com/office/drawing/2014/main" id="{DBEAB365-00DC-7352-5088-7FEB78E7AC4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50980C-F7B2-9AD4-0025-D8A9121A951E}"/>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3398907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UTOLAYOUT_4">
    <p:bg>
      <p:bgPr>
        <a:solidFill>
          <a:srgbClr val="FFFFFF"/>
        </a:solidFill>
        <a:effectLst/>
      </p:bgPr>
    </p:bg>
    <p:spTree>
      <p:nvGrpSpPr>
        <p:cNvPr id="1" name=""/>
        <p:cNvGrpSpPr/>
        <p:nvPr/>
      </p:nvGrpSpPr>
      <p:grpSpPr>
        <a:xfrm>
          <a:off x="0" y="0"/>
          <a:ext cx="0" cy="0"/>
          <a:chOff x="0" y="0"/>
          <a:chExt cx="0" cy="0"/>
        </a:xfrm>
      </p:grpSpPr>
      <p:sp>
        <p:nvSpPr>
          <p:cNvPr id="2" name="Google Shape;24;g131c1471403_0_100">
            <a:extLst>
              <a:ext uri="{FF2B5EF4-FFF2-40B4-BE49-F238E27FC236}">
                <a16:creationId xmlns:a16="http://schemas.microsoft.com/office/drawing/2014/main" id="{9DA87656-6CFE-51C7-460C-2B7649896754}"/>
              </a:ext>
            </a:extLst>
          </p:cNvPr>
          <p:cNvSpPr/>
          <p:nvPr/>
        </p:nvSpPr>
        <p:spPr>
          <a:xfrm>
            <a:off x="0" y="0"/>
            <a:ext cx="12191996" cy="6858000"/>
          </a:xfrm>
          <a:prstGeom prst="rect">
            <a:avLst/>
          </a:prstGeom>
          <a:solidFill>
            <a:srgbClr val="000000"/>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400" b="0" i="0" u="none" strike="noStrike" kern="0" cap="none" spc="0" baseline="0">
              <a:solidFill>
                <a:srgbClr val="000000"/>
              </a:solidFill>
              <a:uFillTx/>
              <a:latin typeface="Arial"/>
              <a:ea typeface="Arial"/>
              <a:cs typeface="Arial"/>
            </a:endParaRPr>
          </a:p>
        </p:txBody>
      </p:sp>
      <p:sp>
        <p:nvSpPr>
          <p:cNvPr id="3" name="Google Shape;25;g131c1471403_0_100">
            <a:extLst>
              <a:ext uri="{FF2B5EF4-FFF2-40B4-BE49-F238E27FC236}">
                <a16:creationId xmlns:a16="http://schemas.microsoft.com/office/drawing/2014/main" id="{F5A67B03-15B6-22FA-ACC6-4F308BCE16B1}"/>
              </a:ext>
            </a:extLst>
          </p:cNvPr>
          <p:cNvSpPr txBox="1">
            <a:spLocks noGrp="1"/>
          </p:cNvSpPr>
          <p:nvPr>
            <p:ph type="body" idx="4294967295"/>
          </p:nvPr>
        </p:nvSpPr>
        <p:spPr>
          <a:xfrm>
            <a:off x="8375629" y="906170"/>
            <a:ext cx="3577498" cy="4878296"/>
          </a:xfrm>
        </p:spPr>
        <p:txBody>
          <a:bodyPr/>
          <a:lstStyle>
            <a:lvl1pPr indent="-361946">
              <a:lnSpc>
                <a:spcPct val="115000"/>
              </a:lnSpc>
              <a:buClr>
                <a:srgbClr val="FFFFFF"/>
              </a:buClr>
              <a:buSzPts val="2100"/>
              <a:defRPr sz="2100">
                <a:solidFill>
                  <a:srgbClr val="FFFFFF"/>
                </a:solidFill>
              </a:defRPr>
            </a:lvl1pPr>
          </a:lstStyle>
          <a:p>
            <a:pPr lvl="0"/>
            <a:endParaRPr lang="en-IE"/>
          </a:p>
        </p:txBody>
      </p:sp>
      <p:sp>
        <p:nvSpPr>
          <p:cNvPr id="4" name="Google Shape;26;g131c1471403_0_100">
            <a:extLst>
              <a:ext uri="{FF2B5EF4-FFF2-40B4-BE49-F238E27FC236}">
                <a16:creationId xmlns:a16="http://schemas.microsoft.com/office/drawing/2014/main" id="{4E808F3A-F57E-9B0D-D5B5-681DA8D14EFA}"/>
              </a:ext>
            </a:extLst>
          </p:cNvPr>
          <p:cNvSpPr txBox="1">
            <a:spLocks noGrp="1"/>
          </p:cNvSpPr>
          <p:nvPr>
            <p:ph type="sldNum" sz="quarter" idx="8"/>
          </p:nvPr>
        </p:nvSpPr>
        <p:spPr>
          <a:xfrm>
            <a:off x="11296607" y="6217618"/>
            <a:ext cx="731702" cy="524701"/>
          </a:xfrm>
        </p:spPr>
        <p:txBody>
          <a:bodyPr anchor="ctr"/>
          <a:lstStyle>
            <a:lvl1pPr>
              <a:defRPr sz="1300">
                <a:solidFill>
                  <a:srgbClr val="FFFFFF"/>
                </a:solidFill>
              </a:defRPr>
            </a:lvl1pPr>
          </a:lstStyle>
          <a:p>
            <a:pPr lvl="0"/>
            <a:fld id="{15FF411A-360C-884F-AA11-0393ECA875AF}" type="slidenum">
              <a:t>‹#›</a:t>
            </a:fld>
            <a:endParaRPr lang="en-US"/>
          </a:p>
        </p:txBody>
      </p:sp>
      <p:sp>
        <p:nvSpPr>
          <p:cNvPr id="5" name="Google Shape;27;g131c1471403_0_100">
            <a:extLst>
              <a:ext uri="{FF2B5EF4-FFF2-40B4-BE49-F238E27FC236}">
                <a16:creationId xmlns:a16="http://schemas.microsoft.com/office/drawing/2014/main" id="{A23E7275-BD0B-653F-4F42-A61BA41DB0D3}"/>
              </a:ext>
            </a:extLst>
          </p:cNvPr>
          <p:cNvSpPr/>
          <p:nvPr/>
        </p:nvSpPr>
        <p:spPr>
          <a:xfrm>
            <a:off x="0" y="0"/>
            <a:ext cx="8128503" cy="6858000"/>
          </a:xfrm>
          <a:prstGeom prst="rect">
            <a:avLst/>
          </a:prstGeom>
          <a:solidFill>
            <a:srgbClr val="FFFFFF"/>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400" b="0" i="0" u="none" strike="noStrike" kern="0" cap="none" spc="0" baseline="0">
              <a:solidFill>
                <a:srgbClr val="000000"/>
              </a:solidFill>
              <a:uFillTx/>
              <a:latin typeface="Arial"/>
              <a:ea typeface="Arial"/>
              <a:cs typeface="Arial"/>
            </a:endParaRPr>
          </a:p>
        </p:txBody>
      </p:sp>
      <p:sp>
        <p:nvSpPr>
          <p:cNvPr id="6" name="Google Shape;28;g131c1471403_0_100">
            <a:extLst>
              <a:ext uri="{FF2B5EF4-FFF2-40B4-BE49-F238E27FC236}">
                <a16:creationId xmlns:a16="http://schemas.microsoft.com/office/drawing/2014/main" id="{0D889FF6-27E9-FAE0-EA69-706B8C232C8B}"/>
              </a:ext>
            </a:extLst>
          </p:cNvPr>
          <p:cNvSpPr/>
          <p:nvPr/>
        </p:nvSpPr>
        <p:spPr>
          <a:xfrm>
            <a:off x="8708763" y="0"/>
            <a:ext cx="1152299" cy="327903"/>
          </a:xfrm>
          <a:prstGeom prst="rect">
            <a:avLst/>
          </a:prstGeom>
          <a:solidFill>
            <a:srgbClr val="FFFFFF">
              <a:alpha val="25098"/>
            </a:srgbClr>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400" b="0" i="0" u="none" strike="noStrike" kern="0" cap="none" spc="0" baseline="0">
              <a:solidFill>
                <a:srgbClr val="000000"/>
              </a:solidFill>
              <a:uFillTx/>
              <a:latin typeface="Arial"/>
              <a:ea typeface="Arial"/>
              <a:cs typeface="Arial"/>
            </a:endParaRPr>
          </a:p>
        </p:txBody>
      </p:sp>
      <p:sp>
        <p:nvSpPr>
          <p:cNvPr id="7" name="Google Shape;29;g131c1471403_0_100">
            <a:extLst>
              <a:ext uri="{FF2B5EF4-FFF2-40B4-BE49-F238E27FC236}">
                <a16:creationId xmlns:a16="http://schemas.microsoft.com/office/drawing/2014/main" id="{4F68D8E3-716D-4860-1945-39476C4D4FD8}"/>
              </a:ext>
            </a:extLst>
          </p:cNvPr>
          <p:cNvSpPr/>
          <p:nvPr/>
        </p:nvSpPr>
        <p:spPr>
          <a:xfrm>
            <a:off x="9861200" y="0"/>
            <a:ext cx="2330695" cy="327903"/>
          </a:xfrm>
          <a:prstGeom prst="rect">
            <a:avLst/>
          </a:prstGeom>
          <a:solidFill>
            <a:srgbClr val="FFFFFF">
              <a:alpha val="12156"/>
            </a:srgbClr>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val="17844772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0178-6BBD-5893-8BAE-880492965304}"/>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93789A83-A504-B6D6-5A57-FF82609CE1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DB314E8-54E4-8226-A7B4-A3C813489840}"/>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5" name="Footer Placeholder 4">
            <a:extLst>
              <a:ext uri="{FF2B5EF4-FFF2-40B4-BE49-F238E27FC236}">
                <a16:creationId xmlns:a16="http://schemas.microsoft.com/office/drawing/2014/main" id="{58095F5B-F0F8-19DF-24B9-DA3B7805CCB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532A5AF-85BA-4485-ED61-4082488C29A5}"/>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344596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0492-FD75-BC11-FB7A-3F19E0EA951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4ED49337-A0B9-D1EC-5024-B6B017BD4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529D40-4973-0BC7-512E-9FF09C10E4FD}"/>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5" name="Footer Placeholder 4">
            <a:extLst>
              <a:ext uri="{FF2B5EF4-FFF2-40B4-BE49-F238E27FC236}">
                <a16:creationId xmlns:a16="http://schemas.microsoft.com/office/drawing/2014/main" id="{001156A6-EC1C-B8B5-0F20-D5743860AA6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88A7CF8-FDC2-99B8-81AE-C0C0DDAAAF83}"/>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103362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9440-78DF-B615-E145-C3D27B8B215B}"/>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DC4E60E1-6163-BF30-0660-9F4DDBFD69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60AD6B43-C3D0-B22D-5981-803232B3BD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6EC7E9A2-3A21-7501-4D6F-6AC7D14643A9}"/>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6" name="Footer Placeholder 5">
            <a:extLst>
              <a:ext uri="{FF2B5EF4-FFF2-40B4-BE49-F238E27FC236}">
                <a16:creationId xmlns:a16="http://schemas.microsoft.com/office/drawing/2014/main" id="{1E0910DE-0528-6794-8011-34B56155896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FD1A80C-F7DA-A069-291B-5CA4C42CDB58}"/>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472006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58D1-82F7-B014-E637-5D1FC648C98A}"/>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ADFEDF6B-09FC-C95D-28AC-66A9A8FEC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8E1078-5A2C-7F55-76BE-1E19BE64B7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D7E3427F-9640-3FB2-9292-23A9CE7E0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570957-CC33-1032-C481-F0FF7968B0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EBE30C53-ADA7-E2E7-CC4D-0612E5505108}"/>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8" name="Footer Placeholder 7">
            <a:extLst>
              <a:ext uri="{FF2B5EF4-FFF2-40B4-BE49-F238E27FC236}">
                <a16:creationId xmlns:a16="http://schemas.microsoft.com/office/drawing/2014/main" id="{040701F1-0B25-7CA3-74A2-8FAEC988F524}"/>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097396B-D576-7EEA-9A5F-9212170059C6}"/>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92955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F2BC-41DF-5465-86AD-7E84A2B262E3}"/>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6841AA6B-D5F8-0BFD-2338-381BB2667C9E}"/>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4" name="Footer Placeholder 3">
            <a:extLst>
              <a:ext uri="{FF2B5EF4-FFF2-40B4-BE49-F238E27FC236}">
                <a16:creationId xmlns:a16="http://schemas.microsoft.com/office/drawing/2014/main" id="{5D7EE6DA-8012-794E-28F6-E8DA88B07FE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1FFB46A-B415-6533-BCDF-22AB546838B9}"/>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80916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771B8D-EEAA-88F0-A324-4BBC3F30DED2}"/>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3" name="Footer Placeholder 2">
            <a:extLst>
              <a:ext uri="{FF2B5EF4-FFF2-40B4-BE49-F238E27FC236}">
                <a16:creationId xmlns:a16="http://schemas.microsoft.com/office/drawing/2014/main" id="{1483C332-695B-15A9-BE1D-07647D8B32E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51DE8765-8FAF-C70E-5774-8A371EBE924B}"/>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294032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FFEC-554D-427F-78CA-CFCA474234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6BFA4545-D7A7-FE00-258D-A4F0FDEB90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64151F46-2DB4-6602-7BA4-79D2741D1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15CD1E-BFC1-4034-494D-ABEF171D882D}"/>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6" name="Footer Placeholder 5">
            <a:extLst>
              <a:ext uri="{FF2B5EF4-FFF2-40B4-BE49-F238E27FC236}">
                <a16:creationId xmlns:a16="http://schemas.microsoft.com/office/drawing/2014/main" id="{FE82C440-BB84-6BB3-7603-7224110DA90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62E46CC-AC57-6659-2023-B210EBE49CB4}"/>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74853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3ABC-CE26-B6D2-1619-5046FD171B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56DD644D-F576-0A34-E23D-6449B60B5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3533259-E433-61DE-90FF-BEDE0DCB0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D3CC8C-2DEB-7B4B-FE5F-3B60F4AC041C}"/>
              </a:ext>
            </a:extLst>
          </p:cNvPr>
          <p:cNvSpPr>
            <a:spLocks noGrp="1"/>
          </p:cNvSpPr>
          <p:nvPr>
            <p:ph type="dt" sz="half" idx="10"/>
          </p:nvPr>
        </p:nvSpPr>
        <p:spPr/>
        <p:txBody>
          <a:bodyPr/>
          <a:lstStyle/>
          <a:p>
            <a:fld id="{15AF97C7-3D4C-834A-95C7-96D1A029DA87}" type="datetimeFigureOut">
              <a:rPr lang="en-IE" smtClean="0"/>
              <a:t>16/06/2023</a:t>
            </a:fld>
            <a:endParaRPr lang="en-IE"/>
          </a:p>
        </p:txBody>
      </p:sp>
      <p:sp>
        <p:nvSpPr>
          <p:cNvPr id="6" name="Footer Placeholder 5">
            <a:extLst>
              <a:ext uri="{FF2B5EF4-FFF2-40B4-BE49-F238E27FC236}">
                <a16:creationId xmlns:a16="http://schemas.microsoft.com/office/drawing/2014/main" id="{6AE014DB-4898-FAF9-3D83-D42B69B5F00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7AC5044-FD63-EF35-F4F0-0B02AF71B90C}"/>
              </a:ext>
            </a:extLst>
          </p:cNvPr>
          <p:cNvSpPr>
            <a:spLocks noGrp="1"/>
          </p:cNvSpPr>
          <p:nvPr>
            <p:ph type="sldNum" sz="quarter" idx="12"/>
          </p:nvPr>
        </p:nvSpPr>
        <p:spPr/>
        <p:txBody>
          <a:bodyPr/>
          <a:lstStyle/>
          <a:p>
            <a:fld id="{143C5A1F-18C6-AE4B-9991-CC6B2C520E7C}" type="slidenum">
              <a:rPr lang="en-IE" smtClean="0"/>
              <a:t>‹#›</a:t>
            </a:fld>
            <a:endParaRPr lang="en-IE"/>
          </a:p>
        </p:txBody>
      </p:sp>
    </p:spTree>
    <p:extLst>
      <p:ext uri="{BB962C8B-B14F-4D97-AF65-F5344CB8AC3E}">
        <p14:creationId xmlns:p14="http://schemas.microsoft.com/office/powerpoint/2010/main" val="3799604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F8778-6A98-9FEF-BF9A-3A871850D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2BD6225E-A3A8-4A7F-8174-5D5EE9C9D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E44662FF-DADE-E480-9AE5-59A807105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F97C7-3D4C-834A-95C7-96D1A029DA87}" type="datetimeFigureOut">
              <a:rPr lang="en-IE" smtClean="0"/>
              <a:t>16/06/2023</a:t>
            </a:fld>
            <a:endParaRPr lang="en-IE"/>
          </a:p>
        </p:txBody>
      </p:sp>
      <p:sp>
        <p:nvSpPr>
          <p:cNvPr id="5" name="Footer Placeholder 4">
            <a:extLst>
              <a:ext uri="{FF2B5EF4-FFF2-40B4-BE49-F238E27FC236}">
                <a16:creationId xmlns:a16="http://schemas.microsoft.com/office/drawing/2014/main" id="{C6FBB221-87CC-4DBD-6D97-723CEE91E9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9058371-87A6-3B75-08E5-3E6E29410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C5A1F-18C6-AE4B-9991-CC6B2C520E7C}" type="slidenum">
              <a:rPr lang="en-IE" smtClean="0"/>
              <a:t>‹#›</a:t>
            </a:fld>
            <a:endParaRPr lang="en-IE"/>
          </a:p>
        </p:txBody>
      </p:sp>
    </p:spTree>
    <p:extLst>
      <p:ext uri="{BB962C8B-B14F-4D97-AF65-F5344CB8AC3E}">
        <p14:creationId xmlns:p14="http://schemas.microsoft.com/office/powerpoint/2010/main" val="1777177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8395E14D-F7C6-C747-AC3C-B650741138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0" y="635000"/>
            <a:ext cx="12192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CaixaDeTexto 1">
            <a:extLst>
              <a:ext uri="{FF2B5EF4-FFF2-40B4-BE49-F238E27FC236}">
                <a16:creationId xmlns:a16="http://schemas.microsoft.com/office/drawing/2014/main" id="{D73839F2-A70D-DF41-90E7-E468E02A7EC2}"/>
              </a:ext>
            </a:extLst>
          </p:cNvPr>
          <p:cNvSpPr txBox="1">
            <a:spLocks noChangeArrowheads="1"/>
          </p:cNvSpPr>
          <p:nvPr/>
        </p:nvSpPr>
        <p:spPr bwMode="auto">
          <a:xfrm>
            <a:off x="533278" y="483363"/>
            <a:ext cx="5400676" cy="283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Bef>
                <a:spcPct val="0"/>
              </a:spcBef>
              <a:buFontTx/>
              <a:buNone/>
            </a:pPr>
            <a:endParaRPr lang="pt-PT" altLang="en-US" sz="1400" dirty="0">
              <a:latin typeface="Calibri" panose="020F0502020204030204" pitchFamily="34" charset="0"/>
              <a:ea typeface="Calibri" panose="020F0502020204030204" pitchFamily="34" charset="0"/>
              <a:cs typeface="Times New Roman" panose="02020603050405020304" pitchFamily="18" charset="0"/>
            </a:endParaRPr>
          </a:p>
          <a:p>
            <a:pPr>
              <a:buNone/>
            </a:pPr>
            <a:r>
              <a:rPr lang="en-IE" sz="4000" b="1" dirty="0">
                <a:solidFill>
                  <a:srgbClr val="00B0F0"/>
                </a:solidFill>
                <a:latin typeface="Calibri" panose="020F0502020204030204" pitchFamily="34" charset="0"/>
                <a:cs typeface="Calibri" panose="020F0502020204030204" pitchFamily="34" charset="0"/>
              </a:rPr>
              <a:t>The Samsara Framework </a:t>
            </a:r>
            <a:r>
              <a:rPr lang="en-IE" sz="2400" dirty="0">
                <a:solidFill>
                  <a:srgbClr val="00B0F0"/>
                </a:solidFill>
                <a:latin typeface="Calibri" panose="020F0502020204030204" pitchFamily="34" charset="0"/>
                <a:cs typeface="Calibri" panose="020F0502020204030204" pitchFamily="34" charset="0"/>
              </a:rPr>
              <a:t>Establishing Transnational </a:t>
            </a:r>
          </a:p>
          <a:p>
            <a:pPr>
              <a:buNone/>
            </a:pPr>
            <a:r>
              <a:rPr lang="en-IE" sz="2400" dirty="0">
                <a:solidFill>
                  <a:srgbClr val="00B0F0"/>
                </a:solidFill>
                <a:latin typeface="Calibri" panose="020F0502020204030204" pitchFamily="34" charset="0"/>
                <a:cs typeface="Calibri" panose="020F0502020204030204" pitchFamily="34" charset="0"/>
              </a:rPr>
              <a:t>Pedagogical Practices and </a:t>
            </a:r>
          </a:p>
          <a:p>
            <a:pPr>
              <a:buNone/>
            </a:pPr>
            <a:r>
              <a:rPr lang="en-IE" sz="2400" dirty="0">
                <a:solidFill>
                  <a:srgbClr val="00B0F0"/>
                </a:solidFill>
                <a:latin typeface="Calibri" panose="020F0502020204030204" pitchFamily="34" charset="0"/>
                <a:cs typeface="Calibri" panose="020F0502020204030204" pitchFamily="34" charset="0"/>
              </a:rPr>
              <a:t>Talking about it</a:t>
            </a:r>
            <a:r>
              <a:rPr lang="en-IE" sz="2400" b="1" dirty="0">
                <a:solidFill>
                  <a:srgbClr val="00B0F0"/>
                </a:solidFill>
                <a:latin typeface="Calibri" panose="020F0502020204030204" pitchFamily="34" charset="0"/>
                <a:cs typeface="Calibri" panose="020F0502020204030204" pitchFamily="34" charset="0"/>
              </a:rPr>
              <a:t>.</a:t>
            </a:r>
            <a:endParaRPr lang="en-US" altLang="en-US" sz="1800" b="1" dirty="0">
              <a:solidFill>
                <a:srgbClr val="00B0F0"/>
              </a:solidFill>
              <a:latin typeface="Calibri" panose="020F0502020204030204" pitchFamily="34" charset="0"/>
              <a:cs typeface="Calibri" panose="020F0502020204030204" pitchFamily="34" charset="0"/>
            </a:endParaRPr>
          </a:p>
          <a:p>
            <a:pPr>
              <a:buNone/>
            </a:pPr>
            <a:endParaRPr lang="pt-PT" altLang="en-US" sz="1100" dirty="0">
              <a:solidFill>
                <a:srgbClr val="00B0F0"/>
              </a:solidFill>
              <a:latin typeface="Calibri" panose="020F0502020204030204" pitchFamily="34" charset="0"/>
              <a:cs typeface="Calibri" panose="020F0502020204030204" pitchFamily="34" charset="0"/>
            </a:endParaRPr>
          </a:p>
          <a:p>
            <a:pPr algn="just">
              <a:lnSpc>
                <a:spcPct val="115000"/>
              </a:lnSpc>
              <a:spcBef>
                <a:spcPct val="0"/>
              </a:spcBef>
              <a:buFontTx/>
              <a:buNone/>
            </a:pPr>
            <a:r>
              <a:rPr lang="en-IE" altLang="en-US" sz="1800" dirty="0">
                <a:latin typeface="Calibri" panose="020F0502020204030204" pitchFamily="34" charset="0"/>
                <a:cs typeface="Calibri" panose="020F0502020204030204" pitchFamily="34" charset="0"/>
              </a:rPr>
              <a:t>Dr Deirdre O’Toole and Damien Byrne</a:t>
            </a:r>
            <a:endParaRPr lang="pt-PT" altLang="en-US" sz="1800" dirty="0"/>
          </a:p>
        </p:txBody>
      </p:sp>
    </p:spTree>
    <p:extLst>
      <p:ext uri="{BB962C8B-B14F-4D97-AF65-F5344CB8AC3E}">
        <p14:creationId xmlns:p14="http://schemas.microsoft.com/office/powerpoint/2010/main" val="186504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sp>
        <p:nvSpPr>
          <p:cNvPr id="8" name="TextBox 7">
            <a:extLst>
              <a:ext uri="{FF2B5EF4-FFF2-40B4-BE49-F238E27FC236}">
                <a16:creationId xmlns:a16="http://schemas.microsoft.com/office/drawing/2014/main" id="{2CBA8830-6C6F-BE0C-AEE6-B4757C425586}"/>
              </a:ext>
            </a:extLst>
          </p:cNvPr>
          <p:cNvSpPr txBox="1"/>
          <p:nvPr/>
        </p:nvSpPr>
        <p:spPr>
          <a:xfrm>
            <a:off x="1001486" y="620688"/>
            <a:ext cx="10279090" cy="2308324"/>
          </a:xfrm>
          <a:prstGeom prst="rect">
            <a:avLst/>
          </a:prstGeom>
          <a:noFill/>
        </p:spPr>
        <p:txBody>
          <a:bodyPr wrap="square" rtlCol="0">
            <a:spAutoFit/>
          </a:bodyPr>
          <a:lstStyle/>
          <a:p>
            <a:pPr algn="ctr"/>
            <a:r>
              <a:rPr lang="en-IE" altLang="en-US" sz="7200" b="1" dirty="0">
                <a:solidFill>
                  <a:srgbClr val="04A9CD"/>
                </a:solidFill>
                <a:latin typeface="Calibri" panose="020F0502020204030204" pitchFamily="34" charset="0"/>
                <a:cs typeface="Calibri" panose="020F0502020204030204" pitchFamily="34" charset="0"/>
              </a:rPr>
              <a:t>Dissemination: SUMMITS CONFERENCES AND T&amp;L!</a:t>
            </a:r>
            <a:endParaRPr lang="pt-PT" altLang="en-US" sz="7200" dirty="0">
              <a:latin typeface="Calibri" panose="020F0502020204030204" pitchFamily="34" charset="0"/>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4D1B4C03-7A55-D4EA-E5B1-C62B39AA0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Tree>
    <p:extLst>
      <p:ext uri="{BB962C8B-B14F-4D97-AF65-F5344CB8AC3E}">
        <p14:creationId xmlns:p14="http://schemas.microsoft.com/office/powerpoint/2010/main" val="228405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mEU Summit 2021 - FILMEU European University for Film and Media Arts">
            <a:extLst>
              <a:ext uri="{FF2B5EF4-FFF2-40B4-BE49-F238E27FC236}">
                <a16:creationId xmlns:a16="http://schemas.microsoft.com/office/drawing/2014/main" id="{3507DE3E-5938-56C3-2B4C-9186830D1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456" y="936893"/>
            <a:ext cx="6561199" cy="4371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555868-1049-C04D-8CC6-19488310C289}"/>
              </a:ext>
            </a:extLst>
          </p:cNvPr>
          <p:cNvSpPr txBox="1"/>
          <p:nvPr/>
        </p:nvSpPr>
        <p:spPr>
          <a:xfrm rot="16200000">
            <a:off x="9636676" y="3960882"/>
            <a:ext cx="4735592" cy="215444"/>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descr="A picture containing text&#10;&#10;Description automatically generated">
            <a:extLst>
              <a:ext uri="{FF2B5EF4-FFF2-40B4-BE49-F238E27FC236}">
                <a16:creationId xmlns:a16="http://schemas.microsoft.com/office/drawing/2014/main" id="{8FC5B87D-92DB-0B4D-A4F1-D75934DB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
        <p:nvSpPr>
          <p:cNvPr id="5" name="TextBox 4">
            <a:extLst>
              <a:ext uri="{FF2B5EF4-FFF2-40B4-BE49-F238E27FC236}">
                <a16:creationId xmlns:a16="http://schemas.microsoft.com/office/drawing/2014/main" id="{35468F00-DD85-C5F1-FFC6-C9D5FF367B78}"/>
              </a:ext>
            </a:extLst>
          </p:cNvPr>
          <p:cNvSpPr txBox="1"/>
          <p:nvPr/>
        </p:nvSpPr>
        <p:spPr>
          <a:xfrm>
            <a:off x="851992" y="2637443"/>
            <a:ext cx="4176464" cy="3416320"/>
          </a:xfrm>
          <a:prstGeom prst="rect">
            <a:avLst/>
          </a:prstGeom>
          <a:noFill/>
        </p:spPr>
        <p:txBody>
          <a:bodyPr wrap="square" rtlCol="0">
            <a:spAutoFit/>
          </a:bodyPr>
          <a:lstStyle/>
          <a:p>
            <a:endParaRPr lang="en-IE" dirty="0">
              <a:highlight>
                <a:srgbClr val="FFFFFF"/>
              </a:highlight>
              <a:latin typeface="Calibri"/>
              <a:cs typeface="Calibri"/>
            </a:endParaRPr>
          </a:p>
          <a:p>
            <a:r>
              <a:rPr lang="en-US" dirty="0">
                <a:highlight>
                  <a:srgbClr val="FFFFFF"/>
                </a:highlight>
                <a:latin typeface="Calibri"/>
                <a:cs typeface="Calibri"/>
              </a:rPr>
              <a:t>As well as integrating into our teaching practice we</a:t>
            </a:r>
          </a:p>
          <a:p>
            <a:endParaRPr lang="en-US" dirty="0">
              <a:highlight>
                <a:srgbClr val="FFFFFF"/>
              </a:highlight>
              <a:latin typeface="Calibri"/>
              <a:cs typeface="Calibri"/>
            </a:endParaRPr>
          </a:p>
          <a:p>
            <a:r>
              <a:rPr lang="en-US" dirty="0">
                <a:highlight>
                  <a:srgbClr val="FFFFFF"/>
                </a:highlight>
                <a:latin typeface="Calibri"/>
                <a:cs typeface="Calibri"/>
              </a:rPr>
              <a:t>Samsara handbook developed</a:t>
            </a:r>
          </a:p>
          <a:p>
            <a:r>
              <a:rPr lang="en-US" dirty="0">
                <a:highlight>
                  <a:srgbClr val="FFFFFF"/>
                </a:highlight>
                <a:latin typeface="Calibri"/>
                <a:cs typeface="Calibri"/>
              </a:rPr>
              <a:t>Promotional video produced</a:t>
            </a:r>
          </a:p>
          <a:p>
            <a:endParaRPr lang="en-US" dirty="0">
              <a:highlight>
                <a:srgbClr val="FFFFFF"/>
              </a:highlight>
              <a:latin typeface="Calibri"/>
              <a:cs typeface="Calibri"/>
            </a:endParaRPr>
          </a:p>
          <a:p>
            <a:r>
              <a:rPr lang="en-US" dirty="0">
                <a:highlight>
                  <a:srgbClr val="FFFFFF"/>
                </a:highlight>
                <a:latin typeface="Calibri"/>
                <a:cs typeface="Calibri"/>
              </a:rPr>
              <a:t>Presented at Conferences and the FilmEU Summits</a:t>
            </a:r>
          </a:p>
          <a:p>
            <a:endParaRPr lang="en-US" dirty="0">
              <a:highlight>
                <a:srgbClr val="FFFFFF"/>
              </a:highlight>
              <a:latin typeface="Calibri"/>
              <a:cs typeface="Calibri"/>
            </a:endParaRPr>
          </a:p>
          <a:p>
            <a:r>
              <a:rPr lang="en-US" dirty="0">
                <a:highlight>
                  <a:srgbClr val="FFFFFF"/>
                </a:highlight>
                <a:latin typeface="Calibri"/>
                <a:cs typeface="Calibri"/>
              </a:rPr>
              <a:t>And are here speaking to you wonderful people!</a:t>
            </a:r>
            <a:endParaRPr lang="en-IE" dirty="0"/>
          </a:p>
        </p:txBody>
      </p:sp>
      <p:sp>
        <p:nvSpPr>
          <p:cNvPr id="6" name="TextBox 5">
            <a:extLst>
              <a:ext uri="{FF2B5EF4-FFF2-40B4-BE49-F238E27FC236}">
                <a16:creationId xmlns:a16="http://schemas.microsoft.com/office/drawing/2014/main" id="{084602F0-72B7-BC5F-278E-79399E2D7110}"/>
              </a:ext>
            </a:extLst>
          </p:cNvPr>
          <p:cNvSpPr txBox="1"/>
          <p:nvPr/>
        </p:nvSpPr>
        <p:spPr>
          <a:xfrm>
            <a:off x="983432" y="836712"/>
            <a:ext cx="3737929" cy="1938992"/>
          </a:xfrm>
          <a:prstGeom prst="rect">
            <a:avLst/>
          </a:prstGeom>
          <a:noFill/>
        </p:spPr>
        <p:txBody>
          <a:bodyPr wrap="square" rtlCol="0">
            <a:spAutoFit/>
          </a:bodyPr>
          <a:lstStyle/>
          <a:p>
            <a:r>
              <a:rPr lang="en-IE" altLang="en-US" sz="4000" b="1" dirty="0">
                <a:solidFill>
                  <a:srgbClr val="04A9CD"/>
                </a:solidFill>
                <a:latin typeface="Calibri" panose="020F0502020204030204" pitchFamily="34" charset="0"/>
                <a:cs typeface="Calibri" panose="020F0502020204030204" pitchFamily="34" charset="0"/>
              </a:rPr>
              <a:t>INTEGRATING INTO OUR CLASSROOM</a:t>
            </a:r>
            <a:endParaRPr lang="pt-PT" alt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981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5868-1049-C04D-8CC6-19488310C289}"/>
              </a:ext>
            </a:extLst>
          </p:cNvPr>
          <p:cNvSpPr txBox="1"/>
          <p:nvPr/>
        </p:nvSpPr>
        <p:spPr>
          <a:xfrm rot="16200000">
            <a:off x="9636676" y="3960882"/>
            <a:ext cx="4735592" cy="215444"/>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descr="A picture containing text&#10;&#10;Description automatically generated">
            <a:extLst>
              <a:ext uri="{FF2B5EF4-FFF2-40B4-BE49-F238E27FC236}">
                <a16:creationId xmlns:a16="http://schemas.microsoft.com/office/drawing/2014/main" id="{8FC5B87D-92DB-0B4D-A4F1-D75934DB0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
        <p:nvSpPr>
          <p:cNvPr id="5" name="TextBox 4">
            <a:extLst>
              <a:ext uri="{FF2B5EF4-FFF2-40B4-BE49-F238E27FC236}">
                <a16:creationId xmlns:a16="http://schemas.microsoft.com/office/drawing/2014/main" id="{35468F00-DD85-C5F1-FFC6-C9D5FF367B78}"/>
              </a:ext>
            </a:extLst>
          </p:cNvPr>
          <p:cNvSpPr txBox="1"/>
          <p:nvPr/>
        </p:nvSpPr>
        <p:spPr>
          <a:xfrm>
            <a:off x="983432" y="1951672"/>
            <a:ext cx="5362939" cy="1200329"/>
          </a:xfrm>
          <a:prstGeom prst="rect">
            <a:avLst/>
          </a:prstGeom>
          <a:noFill/>
        </p:spPr>
        <p:txBody>
          <a:bodyPr wrap="square" rtlCol="0">
            <a:spAutoFit/>
          </a:bodyPr>
          <a:lstStyle/>
          <a:p>
            <a:endParaRPr lang="en-IE" dirty="0">
              <a:highlight>
                <a:srgbClr val="FFFFFF"/>
              </a:highlight>
              <a:latin typeface="Calibri"/>
              <a:cs typeface="Calibri"/>
            </a:endParaRPr>
          </a:p>
          <a:p>
            <a:r>
              <a:rPr lang="en-US" dirty="0">
                <a:highlight>
                  <a:srgbClr val="FFFFFF"/>
                </a:highlight>
                <a:latin typeface="Calibri"/>
                <a:cs typeface="Calibri"/>
              </a:rPr>
              <a:t>Experts on Air is a continuing monthly talks from industry experts – linking us with key stakeholders and changes within the industry – open to all!</a:t>
            </a:r>
          </a:p>
        </p:txBody>
      </p:sp>
      <p:sp>
        <p:nvSpPr>
          <p:cNvPr id="6" name="TextBox 5">
            <a:extLst>
              <a:ext uri="{FF2B5EF4-FFF2-40B4-BE49-F238E27FC236}">
                <a16:creationId xmlns:a16="http://schemas.microsoft.com/office/drawing/2014/main" id="{084602F0-72B7-BC5F-278E-79399E2D7110}"/>
              </a:ext>
            </a:extLst>
          </p:cNvPr>
          <p:cNvSpPr txBox="1"/>
          <p:nvPr/>
        </p:nvSpPr>
        <p:spPr>
          <a:xfrm>
            <a:off x="983432" y="836712"/>
            <a:ext cx="5700397" cy="1323439"/>
          </a:xfrm>
          <a:prstGeom prst="rect">
            <a:avLst/>
          </a:prstGeom>
          <a:noFill/>
        </p:spPr>
        <p:txBody>
          <a:bodyPr wrap="square" rtlCol="0">
            <a:spAutoFit/>
          </a:bodyPr>
          <a:lstStyle/>
          <a:p>
            <a:r>
              <a:rPr lang="en-IE" altLang="en-US" sz="4000" b="1" dirty="0">
                <a:solidFill>
                  <a:srgbClr val="04A9CD"/>
                </a:solidFill>
                <a:latin typeface="Calibri" panose="020F0502020204030204" pitchFamily="34" charset="0"/>
                <a:cs typeface="Calibri" panose="020F0502020204030204" pitchFamily="34" charset="0"/>
              </a:rPr>
              <a:t>Collaborating with Industry Experts</a:t>
            </a:r>
            <a:endParaRPr lang="pt-PT" altLang="en-US" sz="4000" dirty="0">
              <a:latin typeface="Calibri" panose="020F0502020204030204" pitchFamily="34" charset="0"/>
              <a:cs typeface="Calibri" panose="020F0502020204030204" pitchFamily="34" charset="0"/>
            </a:endParaRPr>
          </a:p>
        </p:txBody>
      </p:sp>
      <p:pic>
        <p:nvPicPr>
          <p:cNvPr id="2050" name="Picture 2" descr="FilmEU - IADT">
            <a:extLst>
              <a:ext uri="{FF2B5EF4-FFF2-40B4-BE49-F238E27FC236}">
                <a16:creationId xmlns:a16="http://schemas.microsoft.com/office/drawing/2014/main" id="{EBBDFFFE-1F2C-E7A1-DD90-BF6FD659E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830" y="3429000"/>
            <a:ext cx="4576536" cy="2578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mEU - IADT">
            <a:extLst>
              <a:ext uri="{FF2B5EF4-FFF2-40B4-BE49-F238E27FC236}">
                <a16:creationId xmlns:a16="http://schemas.microsoft.com/office/drawing/2014/main" id="{DFE8B134-4867-BD48-D395-33E3D1230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550" y="3466396"/>
            <a:ext cx="3810000" cy="25033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mEU Talks - 24th May - Diversity in Film Education - FILMEU European  University for Film and Media Arts">
            <a:extLst>
              <a:ext uri="{FF2B5EF4-FFF2-40B4-BE49-F238E27FC236}">
                <a16:creationId xmlns:a16="http://schemas.microsoft.com/office/drawing/2014/main" id="{7FDB752E-A880-821A-A13C-26BC7604C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032" y="663347"/>
            <a:ext cx="4576536" cy="25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5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a:extLst>
              <a:ext uri="{FF2B5EF4-FFF2-40B4-BE49-F238E27FC236}">
                <a16:creationId xmlns:a16="http://schemas.microsoft.com/office/drawing/2014/main" id="{3777F6D5-5E9B-2943-B0BB-484F8051DCE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34581" y="2921819"/>
            <a:ext cx="13981554" cy="5832648"/>
          </a:xfrm>
          <a:prstGeom prst="rect">
            <a:avLst/>
          </a:prstGeom>
        </p:spPr>
      </p:pic>
      <p:sp>
        <p:nvSpPr>
          <p:cNvPr id="8" name="TextBox 7">
            <a:extLst>
              <a:ext uri="{FF2B5EF4-FFF2-40B4-BE49-F238E27FC236}">
                <a16:creationId xmlns:a16="http://schemas.microsoft.com/office/drawing/2014/main" id="{2CBA8830-6C6F-BE0C-AEE6-B4757C425586}"/>
              </a:ext>
            </a:extLst>
          </p:cNvPr>
          <p:cNvSpPr txBox="1"/>
          <p:nvPr/>
        </p:nvSpPr>
        <p:spPr>
          <a:xfrm>
            <a:off x="1001486" y="620688"/>
            <a:ext cx="10279090" cy="3416320"/>
          </a:xfrm>
          <a:prstGeom prst="rect">
            <a:avLst/>
          </a:prstGeom>
          <a:noFill/>
        </p:spPr>
        <p:txBody>
          <a:bodyPr wrap="square" rtlCol="0">
            <a:spAutoFit/>
          </a:bodyPr>
          <a:lstStyle/>
          <a:p>
            <a:r>
              <a:rPr lang="en-IE" altLang="en-US" sz="9600" b="1" dirty="0">
                <a:solidFill>
                  <a:srgbClr val="00B0F0"/>
                </a:solidFill>
                <a:latin typeface="Calibri" panose="020F0502020204030204" pitchFamily="34" charset="0"/>
                <a:cs typeface="Calibri" panose="020F0502020204030204" pitchFamily="34" charset="0"/>
              </a:rPr>
              <a:t>Dissemination: </a:t>
            </a:r>
            <a:r>
              <a:rPr lang="en-GB" sz="7200" b="1" i="0" dirty="0">
                <a:solidFill>
                  <a:srgbClr val="00B0F0"/>
                </a:solidFill>
                <a:effectLst/>
                <a:latin typeface="WordVisi_MSFontService"/>
              </a:rPr>
              <a:t> </a:t>
            </a:r>
          </a:p>
          <a:p>
            <a:r>
              <a:rPr lang="en-GB" sz="6000" b="1" i="0" dirty="0">
                <a:solidFill>
                  <a:srgbClr val="00B0F0"/>
                </a:solidFill>
                <a:effectLst/>
                <a:latin typeface="WordVisi_MSFontService"/>
              </a:rPr>
              <a:t>STAFF CAPACITATION- PEDAGOGICAL SKILLS </a:t>
            </a:r>
            <a:r>
              <a:rPr lang="en-GB" sz="6000" b="1" i="0" dirty="0" err="1">
                <a:solidFill>
                  <a:srgbClr val="00B0F0"/>
                </a:solidFill>
                <a:effectLst/>
                <a:latin typeface="WordVisi_MSFontService"/>
              </a:rPr>
              <a:t>Mooc</a:t>
            </a:r>
            <a:endParaRPr lang="pt-PT" altLang="en-US" sz="6000"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022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5868-1049-C04D-8CC6-19488310C289}"/>
              </a:ext>
            </a:extLst>
          </p:cNvPr>
          <p:cNvSpPr txBox="1"/>
          <p:nvPr/>
        </p:nvSpPr>
        <p:spPr>
          <a:xfrm rot="16200000">
            <a:off x="9636676" y="3960882"/>
            <a:ext cx="4735592" cy="215444"/>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descr="A picture containing text&#10;&#10;Description automatically generated">
            <a:extLst>
              <a:ext uri="{FF2B5EF4-FFF2-40B4-BE49-F238E27FC236}">
                <a16:creationId xmlns:a16="http://schemas.microsoft.com/office/drawing/2014/main" id="{8FC5B87D-92DB-0B4D-A4F1-D75934DB0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
        <p:nvSpPr>
          <p:cNvPr id="5" name="TextBox 4">
            <a:extLst>
              <a:ext uri="{FF2B5EF4-FFF2-40B4-BE49-F238E27FC236}">
                <a16:creationId xmlns:a16="http://schemas.microsoft.com/office/drawing/2014/main" id="{35468F00-DD85-C5F1-FFC6-C9D5FF367B78}"/>
              </a:ext>
            </a:extLst>
          </p:cNvPr>
          <p:cNvSpPr txBox="1"/>
          <p:nvPr/>
        </p:nvSpPr>
        <p:spPr>
          <a:xfrm>
            <a:off x="851992" y="2637443"/>
            <a:ext cx="4176464" cy="2585323"/>
          </a:xfrm>
          <a:prstGeom prst="rect">
            <a:avLst/>
          </a:prstGeom>
          <a:noFill/>
        </p:spPr>
        <p:txBody>
          <a:bodyPr wrap="square" rtlCol="0">
            <a:spAutoFit/>
          </a:bodyPr>
          <a:lstStyle/>
          <a:p>
            <a:r>
              <a:rPr lang="en-IE" dirty="0">
                <a:highlight>
                  <a:srgbClr val="FFFFFF"/>
                </a:highlight>
                <a:latin typeface="Calibri"/>
                <a:cs typeface="Calibri"/>
              </a:rPr>
              <a:t>PROCESS OF DESIGNING MOOCS</a:t>
            </a:r>
          </a:p>
          <a:p>
            <a:endParaRPr lang="en-IE" dirty="0">
              <a:highlight>
                <a:srgbClr val="FFFFFF"/>
              </a:highlight>
              <a:latin typeface="Calibri"/>
              <a:cs typeface="Calibri"/>
            </a:endParaRPr>
          </a:p>
          <a:p>
            <a:r>
              <a:rPr lang="en-IE" dirty="0">
                <a:highlight>
                  <a:srgbClr val="FFFFFF"/>
                </a:highlight>
                <a:latin typeface="Calibri"/>
                <a:cs typeface="Calibri"/>
              </a:rPr>
              <a:t>WRITING</a:t>
            </a:r>
          </a:p>
          <a:p>
            <a:r>
              <a:rPr lang="en-IE" dirty="0">
                <a:highlight>
                  <a:srgbClr val="FFFFFF"/>
                </a:highlight>
                <a:latin typeface="Calibri"/>
                <a:cs typeface="Calibri"/>
              </a:rPr>
              <a:t>REVIEWING</a:t>
            </a:r>
          </a:p>
          <a:p>
            <a:r>
              <a:rPr lang="en-IE" dirty="0">
                <a:highlight>
                  <a:srgbClr val="FFFFFF"/>
                </a:highlight>
                <a:latin typeface="Calibri"/>
                <a:cs typeface="Calibri"/>
              </a:rPr>
              <a:t>FINDING SPEAKERS</a:t>
            </a:r>
          </a:p>
          <a:p>
            <a:r>
              <a:rPr lang="en-IE" dirty="0">
                <a:highlight>
                  <a:srgbClr val="FFFFFF"/>
                </a:highlight>
                <a:latin typeface="Calibri"/>
                <a:cs typeface="Calibri"/>
              </a:rPr>
              <a:t>FILMING</a:t>
            </a:r>
          </a:p>
          <a:p>
            <a:r>
              <a:rPr lang="en-IE" dirty="0">
                <a:highlight>
                  <a:srgbClr val="FFFFFF"/>
                </a:highlight>
                <a:latin typeface="Calibri"/>
                <a:cs typeface="Calibri"/>
              </a:rPr>
              <a:t>EDITING</a:t>
            </a:r>
          </a:p>
          <a:p>
            <a:endParaRPr lang="en-IE" dirty="0">
              <a:highlight>
                <a:srgbClr val="FFFFFF"/>
              </a:highlight>
              <a:latin typeface="Calibri"/>
              <a:cs typeface="Calibri"/>
            </a:endParaRPr>
          </a:p>
          <a:p>
            <a:r>
              <a:rPr lang="en-IE" dirty="0">
                <a:highlight>
                  <a:srgbClr val="FFFFFF"/>
                </a:highlight>
                <a:latin typeface="Calibri"/>
                <a:cs typeface="Calibri"/>
              </a:rPr>
              <a:t>DISTRIBUTION ON LINE – </a:t>
            </a:r>
            <a:r>
              <a:rPr lang="en-IE" dirty="0" err="1">
                <a:highlight>
                  <a:srgbClr val="FFFFFF"/>
                </a:highlight>
                <a:latin typeface="Calibri"/>
                <a:cs typeface="Calibri"/>
              </a:rPr>
              <a:t>Lusofana</a:t>
            </a:r>
            <a:r>
              <a:rPr lang="en-IE" dirty="0">
                <a:highlight>
                  <a:srgbClr val="FFFFFF"/>
                </a:highlight>
                <a:latin typeface="Calibri"/>
                <a:cs typeface="Calibri"/>
              </a:rPr>
              <a:t> X</a:t>
            </a:r>
          </a:p>
        </p:txBody>
      </p:sp>
      <p:sp>
        <p:nvSpPr>
          <p:cNvPr id="6" name="TextBox 5">
            <a:extLst>
              <a:ext uri="{FF2B5EF4-FFF2-40B4-BE49-F238E27FC236}">
                <a16:creationId xmlns:a16="http://schemas.microsoft.com/office/drawing/2014/main" id="{084602F0-72B7-BC5F-278E-79399E2D7110}"/>
              </a:ext>
            </a:extLst>
          </p:cNvPr>
          <p:cNvSpPr txBox="1"/>
          <p:nvPr/>
        </p:nvSpPr>
        <p:spPr>
          <a:xfrm>
            <a:off x="983432" y="836712"/>
            <a:ext cx="3737929" cy="1323439"/>
          </a:xfrm>
          <a:prstGeom prst="rect">
            <a:avLst/>
          </a:prstGeom>
          <a:noFill/>
        </p:spPr>
        <p:txBody>
          <a:bodyPr wrap="square" rtlCol="0">
            <a:spAutoFit/>
          </a:bodyPr>
          <a:lstStyle/>
          <a:p>
            <a:r>
              <a:rPr lang="en-IE" altLang="en-US" sz="4000" b="1" dirty="0">
                <a:solidFill>
                  <a:srgbClr val="04A9CD"/>
                </a:solidFill>
                <a:latin typeface="Calibri" panose="020F0502020204030204" pitchFamily="34" charset="0"/>
                <a:cs typeface="Calibri" panose="020F0502020204030204" pitchFamily="34" charset="0"/>
              </a:rPr>
              <a:t>DESIGNING MOOC </a:t>
            </a:r>
            <a:endParaRPr lang="pt-PT" altLang="en-US" sz="4000" dirty="0">
              <a:latin typeface="Calibri" panose="020F0502020204030204" pitchFamily="34" charset="0"/>
              <a:cs typeface="Calibri" panose="020F0502020204030204" pitchFamily="34" charset="0"/>
            </a:endParaRPr>
          </a:p>
        </p:txBody>
      </p:sp>
      <p:pic>
        <p:nvPicPr>
          <p:cNvPr id="3074" name="Picture 2" descr="Lusófona X -Academia Digital da Universidade Lusófona">
            <a:extLst>
              <a:ext uri="{FF2B5EF4-FFF2-40B4-BE49-F238E27FC236}">
                <a16:creationId xmlns:a16="http://schemas.microsoft.com/office/drawing/2014/main" id="{679BA187-6D5B-224E-B51D-F370B5EAA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147" y="642257"/>
            <a:ext cx="5050971" cy="505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48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a:extLst>
              <a:ext uri="{FF2B5EF4-FFF2-40B4-BE49-F238E27FC236}">
                <a16:creationId xmlns:a16="http://schemas.microsoft.com/office/drawing/2014/main" id="{3777F6D5-5E9B-2943-B0BB-484F8051DCE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34581" y="2921819"/>
            <a:ext cx="13981554" cy="5832648"/>
          </a:xfrm>
          <a:prstGeom prst="rect">
            <a:avLst/>
          </a:prstGeom>
        </p:spPr>
      </p:pic>
      <p:sp>
        <p:nvSpPr>
          <p:cNvPr id="8" name="TextBox 7">
            <a:extLst>
              <a:ext uri="{FF2B5EF4-FFF2-40B4-BE49-F238E27FC236}">
                <a16:creationId xmlns:a16="http://schemas.microsoft.com/office/drawing/2014/main" id="{2CBA8830-6C6F-BE0C-AEE6-B4757C425586}"/>
              </a:ext>
            </a:extLst>
          </p:cNvPr>
          <p:cNvSpPr txBox="1"/>
          <p:nvPr/>
        </p:nvSpPr>
        <p:spPr>
          <a:xfrm>
            <a:off x="1001486" y="620688"/>
            <a:ext cx="10279090" cy="3046988"/>
          </a:xfrm>
          <a:prstGeom prst="rect">
            <a:avLst/>
          </a:prstGeom>
          <a:noFill/>
        </p:spPr>
        <p:txBody>
          <a:bodyPr wrap="square" rtlCol="0">
            <a:spAutoFit/>
          </a:bodyPr>
          <a:lstStyle/>
          <a:p>
            <a:pPr algn="ctr"/>
            <a:r>
              <a:rPr lang="en-IE" altLang="en-US" sz="9600" b="1" dirty="0">
                <a:solidFill>
                  <a:srgbClr val="04A9CD"/>
                </a:solidFill>
                <a:latin typeface="Calibri" panose="020F0502020204030204" pitchFamily="34" charset="0"/>
                <a:cs typeface="Calibri" panose="020F0502020204030204" pitchFamily="34" charset="0"/>
              </a:rPr>
              <a:t>Thanks</a:t>
            </a:r>
          </a:p>
          <a:p>
            <a:pPr algn="ctr"/>
            <a:r>
              <a:rPr lang="en-IE" altLang="en-US" sz="9600" b="1" dirty="0">
                <a:solidFill>
                  <a:srgbClr val="04A9CD"/>
                </a:solidFill>
                <a:latin typeface="Calibri" panose="020F0502020204030204" pitchFamily="34" charset="0"/>
                <a:cs typeface="Calibri" panose="020F0502020204030204" pitchFamily="34" charset="0"/>
              </a:rPr>
              <a:t>Questions?</a:t>
            </a:r>
            <a:endParaRPr lang="pt-PT" altLang="en-US" sz="9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675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a:extLst>
              <a:ext uri="{FF2B5EF4-FFF2-40B4-BE49-F238E27FC236}">
                <a16:creationId xmlns:a16="http://schemas.microsoft.com/office/drawing/2014/main" id="{3777F6D5-5E9B-2943-B0BB-484F8051DCE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63181" y="2889163"/>
            <a:ext cx="13981554" cy="5832648"/>
          </a:xfrm>
          <a:prstGeom prst="rect">
            <a:avLst/>
          </a:prstGeom>
        </p:spPr>
      </p:pic>
      <p:pic>
        <p:nvPicPr>
          <p:cNvPr id="2" name="Google Shape;186;p4">
            <a:extLst>
              <a:ext uri="{FF2B5EF4-FFF2-40B4-BE49-F238E27FC236}">
                <a16:creationId xmlns:a16="http://schemas.microsoft.com/office/drawing/2014/main" id="{FCC3622C-8B0A-CDBF-7BF1-B992FD087314}"/>
              </a:ext>
            </a:extLst>
          </p:cNvPr>
          <p:cNvPicPr>
            <a:picLocks noChangeAspect="1"/>
          </p:cNvPicPr>
          <p:nvPr/>
        </p:nvPicPr>
        <p:blipFill>
          <a:blip r:embed="rId4">
            <a:alphaModFix/>
          </a:blip>
          <a:srcRect/>
          <a:stretch>
            <a:fillRect/>
          </a:stretch>
        </p:blipFill>
        <p:spPr>
          <a:xfrm>
            <a:off x="9924392" y="1827682"/>
            <a:ext cx="1411231" cy="820177"/>
          </a:xfrm>
          <a:prstGeom prst="rect">
            <a:avLst/>
          </a:prstGeom>
          <a:noFill/>
          <a:ln cap="flat">
            <a:noFill/>
          </a:ln>
        </p:spPr>
      </p:pic>
      <p:pic>
        <p:nvPicPr>
          <p:cNvPr id="5" name="Google Shape;187;p4">
            <a:extLst>
              <a:ext uri="{FF2B5EF4-FFF2-40B4-BE49-F238E27FC236}">
                <a16:creationId xmlns:a16="http://schemas.microsoft.com/office/drawing/2014/main" id="{D3882FFC-4088-4530-D90B-C64257238E97}"/>
              </a:ext>
            </a:extLst>
          </p:cNvPr>
          <p:cNvPicPr>
            <a:picLocks noChangeAspect="1"/>
          </p:cNvPicPr>
          <p:nvPr/>
        </p:nvPicPr>
        <p:blipFill>
          <a:blip r:embed="rId5">
            <a:alphaModFix/>
          </a:blip>
          <a:srcRect/>
          <a:stretch>
            <a:fillRect/>
          </a:stretch>
        </p:blipFill>
        <p:spPr>
          <a:xfrm>
            <a:off x="6978721" y="2833777"/>
            <a:ext cx="1224896" cy="878395"/>
          </a:xfrm>
          <a:prstGeom prst="rect">
            <a:avLst/>
          </a:prstGeom>
          <a:noFill/>
          <a:ln cap="flat">
            <a:noFill/>
          </a:ln>
        </p:spPr>
      </p:pic>
      <p:pic>
        <p:nvPicPr>
          <p:cNvPr id="6" name="Google Shape;188;p4">
            <a:extLst>
              <a:ext uri="{FF2B5EF4-FFF2-40B4-BE49-F238E27FC236}">
                <a16:creationId xmlns:a16="http://schemas.microsoft.com/office/drawing/2014/main" id="{9C1C2EBD-DEB6-051B-5819-56D8C5A987B7}"/>
              </a:ext>
            </a:extLst>
          </p:cNvPr>
          <p:cNvPicPr>
            <a:picLocks noChangeAspect="1"/>
          </p:cNvPicPr>
          <p:nvPr/>
        </p:nvPicPr>
        <p:blipFill>
          <a:blip r:embed="rId6">
            <a:alphaModFix/>
          </a:blip>
          <a:srcRect/>
          <a:stretch>
            <a:fillRect/>
          </a:stretch>
        </p:blipFill>
        <p:spPr>
          <a:xfrm>
            <a:off x="9028252" y="2963977"/>
            <a:ext cx="2372907" cy="820184"/>
          </a:xfrm>
          <a:prstGeom prst="rect">
            <a:avLst/>
          </a:prstGeom>
          <a:noFill/>
          <a:ln cap="flat">
            <a:noFill/>
          </a:ln>
        </p:spPr>
      </p:pic>
      <p:pic>
        <p:nvPicPr>
          <p:cNvPr id="7" name="Google Shape;189;p4">
            <a:extLst>
              <a:ext uri="{FF2B5EF4-FFF2-40B4-BE49-F238E27FC236}">
                <a16:creationId xmlns:a16="http://schemas.microsoft.com/office/drawing/2014/main" id="{F1C82650-8F29-A986-E016-20DFC64EB08F}"/>
              </a:ext>
            </a:extLst>
          </p:cNvPr>
          <p:cNvPicPr>
            <a:picLocks noChangeAspect="1"/>
          </p:cNvPicPr>
          <p:nvPr/>
        </p:nvPicPr>
        <p:blipFill>
          <a:blip r:embed="rId7">
            <a:alphaModFix/>
          </a:blip>
          <a:srcRect/>
          <a:stretch>
            <a:fillRect/>
          </a:stretch>
        </p:blipFill>
        <p:spPr>
          <a:xfrm>
            <a:off x="7056703" y="1717639"/>
            <a:ext cx="2272000" cy="1040264"/>
          </a:xfrm>
          <a:prstGeom prst="rect">
            <a:avLst/>
          </a:prstGeom>
          <a:noFill/>
          <a:ln cap="flat">
            <a:noFill/>
          </a:ln>
        </p:spPr>
      </p:pic>
      <p:sp>
        <p:nvSpPr>
          <p:cNvPr id="8" name="TextBox 7">
            <a:extLst>
              <a:ext uri="{FF2B5EF4-FFF2-40B4-BE49-F238E27FC236}">
                <a16:creationId xmlns:a16="http://schemas.microsoft.com/office/drawing/2014/main" id="{2CBA8830-6C6F-BE0C-AEE6-B4757C425586}"/>
              </a:ext>
            </a:extLst>
          </p:cNvPr>
          <p:cNvSpPr txBox="1"/>
          <p:nvPr/>
        </p:nvSpPr>
        <p:spPr>
          <a:xfrm>
            <a:off x="7025833" y="620688"/>
            <a:ext cx="4254743" cy="923330"/>
          </a:xfrm>
          <a:prstGeom prst="rect">
            <a:avLst/>
          </a:prstGeom>
          <a:noFill/>
        </p:spPr>
        <p:txBody>
          <a:bodyPr wrap="square" rtlCol="0">
            <a:spAutoFit/>
          </a:bodyPr>
          <a:lstStyle/>
          <a:p>
            <a:pPr algn="r"/>
            <a:r>
              <a:rPr lang="pt-PT" altLang="en-US" sz="5400" b="1" dirty="0" err="1">
                <a:solidFill>
                  <a:srgbClr val="04A9CD"/>
                </a:solidFill>
                <a:latin typeface="Calibri" panose="020F0502020204030204" pitchFamily="34" charset="0"/>
                <a:cs typeface="Calibri" panose="020F0502020204030204" pitchFamily="34" charset="0"/>
              </a:rPr>
              <a:t>Who</a:t>
            </a:r>
            <a:r>
              <a:rPr lang="pt-PT" altLang="en-US" sz="5400" b="1" dirty="0">
                <a:solidFill>
                  <a:srgbClr val="04A9CD"/>
                </a:solidFill>
                <a:latin typeface="Calibri" panose="020F0502020204030204" pitchFamily="34" charset="0"/>
                <a:cs typeface="Calibri" panose="020F0502020204030204" pitchFamily="34" charset="0"/>
              </a:rPr>
              <a:t> Are </a:t>
            </a:r>
            <a:r>
              <a:rPr lang="pt-PT" altLang="en-US" sz="5400" b="1" dirty="0" err="1">
                <a:solidFill>
                  <a:srgbClr val="04A9CD"/>
                </a:solidFill>
                <a:latin typeface="Calibri" panose="020F0502020204030204" pitchFamily="34" charset="0"/>
                <a:cs typeface="Calibri" panose="020F0502020204030204" pitchFamily="34" charset="0"/>
              </a:rPr>
              <a:t>We</a:t>
            </a:r>
            <a:r>
              <a:rPr lang="pt-PT" altLang="en-US" sz="5400" b="1" dirty="0">
                <a:solidFill>
                  <a:srgbClr val="04A9CD"/>
                </a:solidFill>
                <a:latin typeface="Calibri" panose="020F0502020204030204" pitchFamily="34" charset="0"/>
                <a:cs typeface="Calibri" panose="020F0502020204030204" pitchFamily="34" charset="0"/>
              </a:rPr>
              <a:t>?</a:t>
            </a:r>
            <a:endParaRPr lang="pt-PT" altLang="en-US" sz="5400" dirty="0">
              <a:latin typeface="Calibri" panose="020F0502020204030204" pitchFamily="34" charset="0"/>
              <a:cs typeface="Calibri" panose="020F0502020204030204" pitchFamily="34" charset="0"/>
            </a:endParaRPr>
          </a:p>
        </p:txBody>
      </p:sp>
      <p:pic>
        <p:nvPicPr>
          <p:cNvPr id="1026" name="Picture 2" descr="One year since Arqus was selected as one of the first European University  Alliances | Arqus">
            <a:extLst>
              <a:ext uri="{FF2B5EF4-FFF2-40B4-BE49-F238E27FC236}">
                <a16:creationId xmlns:a16="http://schemas.microsoft.com/office/drawing/2014/main" id="{4057BE6A-328F-DBBA-E780-3776E5A045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15" y="554519"/>
            <a:ext cx="6499130" cy="35889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5868-1049-C04D-8CC6-19488310C289}"/>
              </a:ext>
            </a:extLst>
          </p:cNvPr>
          <p:cNvSpPr txBox="1"/>
          <p:nvPr/>
        </p:nvSpPr>
        <p:spPr>
          <a:xfrm rot="16200000">
            <a:off x="9636676" y="3960882"/>
            <a:ext cx="4735592" cy="215444"/>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descr="A picture containing text&#10;&#10;Description automatically generated">
            <a:extLst>
              <a:ext uri="{FF2B5EF4-FFF2-40B4-BE49-F238E27FC236}">
                <a16:creationId xmlns:a16="http://schemas.microsoft.com/office/drawing/2014/main" id="{8FC5B87D-92DB-0B4D-A4F1-D75934DB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pic>
        <p:nvPicPr>
          <p:cNvPr id="3" name="Google Shape;208;g131940b31d8_0_12" descr="A picture containing text, electronics, compact disk&#10;&#10;Description automatically generated">
            <a:extLst>
              <a:ext uri="{FF2B5EF4-FFF2-40B4-BE49-F238E27FC236}">
                <a16:creationId xmlns:a16="http://schemas.microsoft.com/office/drawing/2014/main" id="{835BE6CB-702C-29A2-E7DB-6DB6F08DD925}"/>
              </a:ext>
            </a:extLst>
          </p:cNvPr>
          <p:cNvPicPr>
            <a:picLocks noChangeAspect="1"/>
          </p:cNvPicPr>
          <p:nvPr/>
        </p:nvPicPr>
        <p:blipFill>
          <a:blip r:embed="rId4">
            <a:alphaModFix/>
          </a:blip>
          <a:srcRect/>
          <a:stretch>
            <a:fillRect/>
          </a:stretch>
        </p:blipFill>
        <p:spPr>
          <a:xfrm>
            <a:off x="5739857" y="836712"/>
            <a:ext cx="5138397" cy="5184576"/>
          </a:xfrm>
          <a:prstGeom prst="rect">
            <a:avLst/>
          </a:prstGeom>
          <a:noFill/>
          <a:ln cap="flat">
            <a:noFill/>
          </a:ln>
        </p:spPr>
      </p:pic>
      <p:sp>
        <p:nvSpPr>
          <p:cNvPr id="5" name="TextBox 4">
            <a:extLst>
              <a:ext uri="{FF2B5EF4-FFF2-40B4-BE49-F238E27FC236}">
                <a16:creationId xmlns:a16="http://schemas.microsoft.com/office/drawing/2014/main" id="{35468F00-DD85-C5F1-FFC6-C9D5FF367B78}"/>
              </a:ext>
            </a:extLst>
          </p:cNvPr>
          <p:cNvSpPr txBox="1"/>
          <p:nvPr/>
        </p:nvSpPr>
        <p:spPr>
          <a:xfrm>
            <a:off x="851992" y="2637443"/>
            <a:ext cx="4176464" cy="2862322"/>
          </a:xfrm>
          <a:prstGeom prst="rect">
            <a:avLst/>
          </a:prstGeom>
          <a:noFill/>
        </p:spPr>
        <p:txBody>
          <a:bodyPr wrap="square" rtlCol="0">
            <a:spAutoFit/>
          </a:bodyPr>
          <a:lstStyle/>
          <a:p>
            <a:endParaRPr lang="en-IE" dirty="0">
              <a:highlight>
                <a:srgbClr val="FFFFFF"/>
              </a:highlight>
              <a:latin typeface="Calibri"/>
              <a:cs typeface="Calibri"/>
            </a:endParaRPr>
          </a:p>
          <a:p>
            <a:r>
              <a:rPr lang="en-US" dirty="0">
                <a:highlight>
                  <a:srgbClr val="FFFFFF"/>
                </a:highlight>
                <a:latin typeface="Calibri"/>
                <a:cs typeface="Calibri"/>
              </a:rPr>
              <a:t>Samsara proposes that artistic teaching, learning, research, and production are practice-based, collaborative </a:t>
            </a:r>
            <a:r>
              <a:rPr lang="en-US" dirty="0" err="1">
                <a:highlight>
                  <a:srgbClr val="FFFFFF"/>
                </a:highlight>
                <a:latin typeface="Calibri"/>
                <a:cs typeface="Calibri"/>
              </a:rPr>
              <a:t>endeavours</a:t>
            </a:r>
            <a:r>
              <a:rPr lang="en-US" dirty="0">
                <a:highlight>
                  <a:srgbClr val="FFFFFF"/>
                </a:highlight>
                <a:latin typeface="Calibri"/>
                <a:cs typeface="Calibri"/>
              </a:rPr>
              <a:t> that engage ethically and actively with societal problems through the creative use and mediation of technology. At </a:t>
            </a:r>
            <a:r>
              <a:rPr lang="en-US" dirty="0" err="1">
                <a:highlight>
                  <a:srgbClr val="FFFFFF"/>
                </a:highlight>
                <a:latin typeface="Calibri"/>
                <a:cs typeface="Calibri"/>
              </a:rPr>
              <a:t>FilmEU</a:t>
            </a:r>
            <a:r>
              <a:rPr lang="en-US" dirty="0">
                <a:highlight>
                  <a:srgbClr val="FFFFFF"/>
                </a:highlight>
                <a:latin typeface="Calibri"/>
                <a:cs typeface="Calibri"/>
              </a:rPr>
              <a:t>, we believe that </a:t>
            </a:r>
            <a:r>
              <a:rPr lang="en-US" b="1" dirty="0">
                <a:solidFill>
                  <a:srgbClr val="09A9CD"/>
                </a:solidFill>
                <a:highlight>
                  <a:srgbClr val="FFFFFF"/>
                </a:highlight>
                <a:latin typeface="Calibri"/>
                <a:cs typeface="Calibri"/>
              </a:rPr>
              <a:t>people learn best when they are making meaningful creative work together, on equal terms</a:t>
            </a:r>
            <a:endParaRPr lang="en-IE" dirty="0"/>
          </a:p>
        </p:txBody>
      </p:sp>
      <p:sp>
        <p:nvSpPr>
          <p:cNvPr id="6" name="TextBox 5">
            <a:extLst>
              <a:ext uri="{FF2B5EF4-FFF2-40B4-BE49-F238E27FC236}">
                <a16:creationId xmlns:a16="http://schemas.microsoft.com/office/drawing/2014/main" id="{084602F0-72B7-BC5F-278E-79399E2D7110}"/>
              </a:ext>
            </a:extLst>
          </p:cNvPr>
          <p:cNvSpPr txBox="1"/>
          <p:nvPr/>
        </p:nvSpPr>
        <p:spPr>
          <a:xfrm>
            <a:off x="983432" y="836712"/>
            <a:ext cx="3737929" cy="1938992"/>
          </a:xfrm>
          <a:prstGeom prst="rect">
            <a:avLst/>
          </a:prstGeom>
          <a:noFill/>
        </p:spPr>
        <p:txBody>
          <a:bodyPr wrap="square" rtlCol="0">
            <a:spAutoFit/>
          </a:bodyPr>
          <a:lstStyle/>
          <a:p>
            <a:r>
              <a:rPr lang="pt-PT" altLang="en-US" sz="4000" b="1" dirty="0">
                <a:solidFill>
                  <a:srgbClr val="04A9CD"/>
                </a:solidFill>
                <a:latin typeface="Calibri" panose="020F0502020204030204" pitchFamily="34" charset="0"/>
                <a:cs typeface="Calibri" panose="020F0502020204030204" pitchFamily="34" charset="0"/>
              </a:rPr>
              <a:t>SAMSARA </a:t>
            </a:r>
            <a:r>
              <a:rPr lang="en-IE" altLang="en-US" sz="4000" b="1" dirty="0">
                <a:solidFill>
                  <a:srgbClr val="04A9CD"/>
                </a:solidFill>
                <a:latin typeface="Calibri" panose="020F0502020204030204" pitchFamily="34" charset="0"/>
                <a:cs typeface="Calibri" panose="020F0502020204030204" pitchFamily="34" charset="0"/>
              </a:rPr>
              <a:t>Pedagogical</a:t>
            </a:r>
            <a:r>
              <a:rPr lang="pt-PT" altLang="en-US" sz="4000" b="1" dirty="0">
                <a:solidFill>
                  <a:srgbClr val="04A9CD"/>
                </a:solidFill>
                <a:latin typeface="Calibri" panose="020F0502020204030204" pitchFamily="34" charset="0"/>
                <a:cs typeface="Calibri" panose="020F0502020204030204" pitchFamily="34" charset="0"/>
              </a:rPr>
              <a:t> Framework </a:t>
            </a:r>
            <a:endParaRPr lang="pt-PT" alt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1906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5868-1049-C04D-8CC6-19488310C289}"/>
              </a:ext>
            </a:extLst>
          </p:cNvPr>
          <p:cNvSpPr txBox="1"/>
          <p:nvPr/>
        </p:nvSpPr>
        <p:spPr>
          <a:xfrm rot="16200000">
            <a:off x="9636676" y="3960882"/>
            <a:ext cx="4735592" cy="215444"/>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4" name="Picture 3" descr="A picture containing text&#10;&#10;Description automatically generated">
            <a:extLst>
              <a:ext uri="{FF2B5EF4-FFF2-40B4-BE49-F238E27FC236}">
                <a16:creationId xmlns:a16="http://schemas.microsoft.com/office/drawing/2014/main" id="{8FC5B87D-92DB-0B4D-A4F1-D75934DB0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
        <p:nvSpPr>
          <p:cNvPr id="5" name="TextBox 4">
            <a:extLst>
              <a:ext uri="{FF2B5EF4-FFF2-40B4-BE49-F238E27FC236}">
                <a16:creationId xmlns:a16="http://schemas.microsoft.com/office/drawing/2014/main" id="{35468F00-DD85-C5F1-FFC6-C9D5FF367B78}"/>
              </a:ext>
            </a:extLst>
          </p:cNvPr>
          <p:cNvSpPr txBox="1"/>
          <p:nvPr/>
        </p:nvSpPr>
        <p:spPr>
          <a:xfrm>
            <a:off x="851992" y="2637443"/>
            <a:ext cx="4176464" cy="2308324"/>
          </a:xfrm>
          <a:prstGeom prst="rect">
            <a:avLst/>
          </a:prstGeom>
          <a:noFill/>
        </p:spPr>
        <p:txBody>
          <a:bodyPr wrap="square" rtlCol="0">
            <a:spAutoFit/>
          </a:bodyPr>
          <a:lstStyle/>
          <a:p>
            <a:endParaRPr lang="en-IE" dirty="0">
              <a:highlight>
                <a:srgbClr val="FFFFFF"/>
              </a:highlight>
              <a:latin typeface="Calibri"/>
              <a:cs typeface="Calibri"/>
            </a:endParaRPr>
          </a:p>
          <a:p>
            <a:r>
              <a:rPr lang="en-US" dirty="0">
                <a:highlight>
                  <a:srgbClr val="FFFFFF"/>
                </a:highlight>
                <a:latin typeface="Calibri"/>
                <a:cs typeface="Calibri"/>
              </a:rPr>
              <a:t>As a FilmEU Research group we also took on the 6i Methodology which will be a familiar workflow for those of you who understand Design Thinking – Where each iteration of an idea involves research, investigation, implementation. Analysis and of course….REPEAT!</a:t>
            </a:r>
            <a:endParaRPr lang="en-IE" dirty="0"/>
          </a:p>
        </p:txBody>
      </p:sp>
      <p:sp>
        <p:nvSpPr>
          <p:cNvPr id="6" name="TextBox 5">
            <a:extLst>
              <a:ext uri="{FF2B5EF4-FFF2-40B4-BE49-F238E27FC236}">
                <a16:creationId xmlns:a16="http://schemas.microsoft.com/office/drawing/2014/main" id="{084602F0-72B7-BC5F-278E-79399E2D7110}"/>
              </a:ext>
            </a:extLst>
          </p:cNvPr>
          <p:cNvSpPr txBox="1"/>
          <p:nvPr/>
        </p:nvSpPr>
        <p:spPr>
          <a:xfrm>
            <a:off x="983432" y="836712"/>
            <a:ext cx="4387221" cy="707886"/>
          </a:xfrm>
          <a:prstGeom prst="rect">
            <a:avLst/>
          </a:prstGeom>
          <a:noFill/>
        </p:spPr>
        <p:txBody>
          <a:bodyPr wrap="square" rtlCol="0">
            <a:spAutoFit/>
          </a:bodyPr>
          <a:lstStyle/>
          <a:p>
            <a:r>
              <a:rPr lang="en-IE" altLang="en-US" sz="4000" b="1" dirty="0">
                <a:solidFill>
                  <a:srgbClr val="04A9CD"/>
                </a:solidFill>
                <a:latin typeface="Calibri" panose="020F0502020204030204" pitchFamily="34" charset="0"/>
                <a:cs typeface="Calibri" panose="020F0502020204030204" pitchFamily="34" charset="0"/>
              </a:rPr>
              <a:t>SIX i’s Methodology</a:t>
            </a:r>
            <a:endParaRPr lang="pt-PT" altLang="en-US" sz="4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17B7F4A-8116-2E3B-622E-1AC57A41BAAB}"/>
              </a:ext>
            </a:extLst>
          </p:cNvPr>
          <p:cNvPicPr>
            <a:picLocks noChangeAspect="1"/>
          </p:cNvPicPr>
          <p:nvPr/>
        </p:nvPicPr>
        <p:blipFill>
          <a:blip r:embed="rId3"/>
          <a:stretch>
            <a:fillRect/>
          </a:stretch>
        </p:blipFill>
        <p:spPr>
          <a:xfrm>
            <a:off x="6392503" y="614204"/>
            <a:ext cx="3263126" cy="5445216"/>
          </a:xfrm>
          <a:prstGeom prst="rect">
            <a:avLst/>
          </a:prstGeom>
        </p:spPr>
      </p:pic>
    </p:spTree>
    <p:extLst>
      <p:ext uri="{BB962C8B-B14F-4D97-AF65-F5344CB8AC3E}">
        <p14:creationId xmlns:p14="http://schemas.microsoft.com/office/powerpoint/2010/main" val="3849796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sp>
        <p:nvSpPr>
          <p:cNvPr id="8" name="TextBox 7">
            <a:extLst>
              <a:ext uri="{FF2B5EF4-FFF2-40B4-BE49-F238E27FC236}">
                <a16:creationId xmlns:a16="http://schemas.microsoft.com/office/drawing/2014/main" id="{2CBA8830-6C6F-BE0C-AEE6-B4757C425586}"/>
              </a:ext>
            </a:extLst>
          </p:cNvPr>
          <p:cNvSpPr txBox="1"/>
          <p:nvPr/>
        </p:nvSpPr>
        <p:spPr>
          <a:xfrm>
            <a:off x="1001486" y="620688"/>
            <a:ext cx="10279090" cy="3046988"/>
          </a:xfrm>
          <a:prstGeom prst="rect">
            <a:avLst/>
          </a:prstGeom>
          <a:noFill/>
        </p:spPr>
        <p:txBody>
          <a:bodyPr wrap="square" rtlCol="0">
            <a:spAutoFit/>
          </a:bodyPr>
          <a:lstStyle/>
          <a:p>
            <a:pPr algn="r"/>
            <a:r>
              <a:rPr lang="pt-PT" altLang="en-US" sz="9600" b="1" dirty="0" err="1">
                <a:solidFill>
                  <a:srgbClr val="04A9CD"/>
                </a:solidFill>
                <a:latin typeface="Calibri" panose="020F0502020204030204" pitchFamily="34" charset="0"/>
                <a:cs typeface="Calibri" panose="020F0502020204030204" pitchFamily="34" charset="0"/>
              </a:rPr>
              <a:t>What</a:t>
            </a:r>
            <a:r>
              <a:rPr lang="pt-PT" altLang="en-US" sz="9600" b="1" dirty="0">
                <a:solidFill>
                  <a:srgbClr val="04A9CD"/>
                </a:solidFill>
                <a:latin typeface="Calibri" panose="020F0502020204030204" pitchFamily="34" charset="0"/>
                <a:cs typeface="Calibri" panose="020F0502020204030204" pitchFamily="34" charset="0"/>
              </a:rPr>
              <a:t> </a:t>
            </a:r>
            <a:r>
              <a:rPr lang="pt-PT" altLang="en-US" sz="9600" b="1" dirty="0" err="1">
                <a:solidFill>
                  <a:srgbClr val="04A9CD"/>
                </a:solidFill>
                <a:latin typeface="Calibri" panose="020F0502020204030204" pitchFamily="34" charset="0"/>
                <a:cs typeface="Calibri" panose="020F0502020204030204" pitchFamily="34" charset="0"/>
              </a:rPr>
              <a:t>is</a:t>
            </a:r>
            <a:r>
              <a:rPr lang="pt-PT" altLang="en-US" sz="9600" b="1" dirty="0">
                <a:solidFill>
                  <a:srgbClr val="04A9CD"/>
                </a:solidFill>
                <a:latin typeface="Calibri" panose="020F0502020204030204" pitchFamily="34" charset="0"/>
                <a:cs typeface="Calibri" panose="020F0502020204030204" pitchFamily="34" charset="0"/>
              </a:rPr>
              <a:t> </a:t>
            </a:r>
            <a:r>
              <a:rPr lang="pt-PT" altLang="en-US" sz="9600" b="1" dirty="0" err="1">
                <a:solidFill>
                  <a:srgbClr val="04A9CD"/>
                </a:solidFill>
                <a:latin typeface="Calibri" panose="020F0502020204030204" pitchFamily="34" charset="0"/>
                <a:cs typeface="Calibri" panose="020F0502020204030204" pitchFamily="34" charset="0"/>
              </a:rPr>
              <a:t>Challenge</a:t>
            </a:r>
            <a:r>
              <a:rPr lang="pt-PT" altLang="en-US" sz="9600" b="1" dirty="0">
                <a:solidFill>
                  <a:srgbClr val="04A9CD"/>
                </a:solidFill>
                <a:latin typeface="Calibri" panose="020F0502020204030204" pitchFamily="34" charset="0"/>
                <a:cs typeface="Calibri" panose="020F0502020204030204" pitchFamily="34" charset="0"/>
              </a:rPr>
              <a:t> </a:t>
            </a:r>
            <a:r>
              <a:rPr lang="en-GB" altLang="en-US" sz="9600" b="1" dirty="0">
                <a:solidFill>
                  <a:srgbClr val="04A9CD"/>
                </a:solidFill>
                <a:latin typeface="Calibri" panose="020F0502020204030204" pitchFamily="34" charset="0"/>
                <a:cs typeface="Calibri" panose="020F0502020204030204" pitchFamily="34" charset="0"/>
              </a:rPr>
              <a:t>Based</a:t>
            </a:r>
            <a:r>
              <a:rPr lang="pt-PT" altLang="en-US" sz="9600" b="1" dirty="0">
                <a:solidFill>
                  <a:srgbClr val="04A9CD"/>
                </a:solidFill>
                <a:latin typeface="Calibri" panose="020F0502020204030204" pitchFamily="34" charset="0"/>
                <a:cs typeface="Calibri" panose="020F0502020204030204" pitchFamily="34" charset="0"/>
              </a:rPr>
              <a:t> </a:t>
            </a:r>
            <a:r>
              <a:rPr lang="pt-PT" altLang="en-US" sz="9600" b="1" dirty="0" err="1">
                <a:solidFill>
                  <a:srgbClr val="04A9CD"/>
                </a:solidFill>
                <a:latin typeface="Calibri" panose="020F0502020204030204" pitchFamily="34" charset="0"/>
                <a:cs typeface="Calibri" panose="020F0502020204030204" pitchFamily="34" charset="0"/>
              </a:rPr>
              <a:t>Learning</a:t>
            </a:r>
            <a:r>
              <a:rPr lang="pt-PT" altLang="en-US" sz="9600" b="1" dirty="0">
                <a:solidFill>
                  <a:srgbClr val="04A9CD"/>
                </a:solidFill>
                <a:latin typeface="Calibri" panose="020F0502020204030204" pitchFamily="34" charset="0"/>
                <a:cs typeface="Calibri" panose="020F0502020204030204" pitchFamily="34" charset="0"/>
              </a:rPr>
              <a:t>?</a:t>
            </a:r>
            <a:endParaRPr lang="pt-PT" altLang="en-US" sz="9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188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g1318dc819fa_0_0">
            <a:extLst>
              <a:ext uri="{FF2B5EF4-FFF2-40B4-BE49-F238E27FC236}">
                <a16:creationId xmlns:a16="http://schemas.microsoft.com/office/drawing/2014/main" id="{16D8DB57-0290-8011-6AD7-7CA3729613CA}"/>
              </a:ext>
            </a:extLst>
          </p:cNvPr>
          <p:cNvSpPr txBox="1">
            <a:spLocks noGrp="1"/>
          </p:cNvSpPr>
          <p:nvPr>
            <p:ph type="body" idx="4294967295"/>
          </p:nvPr>
        </p:nvSpPr>
        <p:spPr>
          <a:xfrm>
            <a:off x="8375629" y="906170"/>
            <a:ext cx="3577498" cy="4878296"/>
          </a:xfrm>
        </p:spPr>
        <p:txBody>
          <a:bodyPr/>
          <a:lstStyle/>
          <a:p>
            <a:pPr marL="0" lvl="0" indent="0">
              <a:lnSpc>
                <a:spcPct val="115000"/>
              </a:lnSpc>
              <a:buNone/>
            </a:pPr>
            <a:r>
              <a:rPr lang="en-US" sz="2100" b="1" dirty="0">
                <a:solidFill>
                  <a:srgbClr val="FFFFFF"/>
                </a:solidFill>
              </a:rPr>
              <a:t>Pilot 1 2021-22</a:t>
            </a:r>
          </a:p>
          <a:p>
            <a:pPr marL="0" lvl="0" indent="0">
              <a:lnSpc>
                <a:spcPct val="115000"/>
              </a:lnSpc>
              <a:buNone/>
            </a:pPr>
            <a:endParaRPr lang="en-US" sz="2100" b="1" dirty="0">
              <a:solidFill>
                <a:srgbClr val="FFFFFF"/>
              </a:solidFill>
            </a:endParaRPr>
          </a:p>
          <a:p>
            <a:pPr marL="0" lvl="0" indent="0">
              <a:lnSpc>
                <a:spcPct val="115000"/>
              </a:lnSpc>
              <a:buNone/>
            </a:pPr>
            <a:r>
              <a:rPr lang="en-US" sz="2100" b="1" dirty="0">
                <a:solidFill>
                  <a:srgbClr val="FFFFFF"/>
                </a:solidFill>
              </a:rPr>
              <a:t>Topic</a:t>
            </a:r>
          </a:p>
          <a:p>
            <a:pPr marL="0" lvl="0" indent="0">
              <a:lnSpc>
                <a:spcPct val="115000"/>
              </a:lnSpc>
              <a:spcBef>
                <a:spcPts val="2100"/>
              </a:spcBef>
              <a:spcAft>
                <a:spcPts val="2100"/>
              </a:spcAft>
              <a:buNone/>
            </a:pPr>
            <a:r>
              <a:rPr lang="en-US" sz="2100" dirty="0">
                <a:solidFill>
                  <a:srgbClr val="FFFFFF"/>
                </a:solidFill>
              </a:rPr>
              <a:t>Define, investigate, and address a societal challenge concerning Sexuality, Gender and Censorship by developing a short-form series and producing a pilot episode together.</a:t>
            </a:r>
          </a:p>
        </p:txBody>
      </p:sp>
      <p:pic>
        <p:nvPicPr>
          <p:cNvPr id="3" name="Google Shape;195;g1318dc819fa_0_0">
            <a:extLst>
              <a:ext uri="{FF2B5EF4-FFF2-40B4-BE49-F238E27FC236}">
                <a16:creationId xmlns:a16="http://schemas.microsoft.com/office/drawing/2014/main" id="{7E9F9503-6277-BAFF-980A-DAB0B683B350}"/>
              </a:ext>
            </a:extLst>
          </p:cNvPr>
          <p:cNvPicPr>
            <a:picLocks noChangeAspect="1"/>
          </p:cNvPicPr>
          <p:nvPr/>
        </p:nvPicPr>
        <p:blipFill>
          <a:blip r:embed="rId3">
            <a:alphaModFix/>
          </a:blip>
          <a:srcRect l="15579" r="15579"/>
          <a:stretch>
            <a:fillRect/>
          </a:stretch>
        </p:blipFill>
        <p:spPr>
          <a:xfrm>
            <a:off x="0" y="0"/>
            <a:ext cx="8128403" cy="6858000"/>
          </a:xfrm>
          <a:prstGeom prst="rect">
            <a:avLst/>
          </a:prstGeom>
          <a:noFill/>
          <a:ln cap="flat">
            <a:noFill/>
          </a:ln>
        </p:spPr>
      </p:pic>
      <p:sp>
        <p:nvSpPr>
          <p:cNvPr id="4" name="Google Shape;196;g1318dc819fa_0_0">
            <a:extLst>
              <a:ext uri="{FF2B5EF4-FFF2-40B4-BE49-F238E27FC236}">
                <a16:creationId xmlns:a16="http://schemas.microsoft.com/office/drawing/2014/main" id="{FA900F37-F798-D84A-623B-1F16D4B3E3B4}"/>
              </a:ext>
            </a:extLst>
          </p:cNvPr>
          <p:cNvSpPr/>
          <p:nvPr/>
        </p:nvSpPr>
        <p:spPr>
          <a:xfrm flipH="1">
            <a:off x="8128266" y="0"/>
            <a:ext cx="580497" cy="327903"/>
          </a:xfrm>
          <a:prstGeom prst="rect">
            <a:avLst/>
          </a:prstGeom>
          <a:solidFill>
            <a:srgbClr val="FFFFFF">
              <a:alpha val="37647"/>
            </a:srgbClr>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13;g131940b31d8_0_46">
            <a:extLst>
              <a:ext uri="{FF2B5EF4-FFF2-40B4-BE49-F238E27FC236}">
                <a16:creationId xmlns:a16="http://schemas.microsoft.com/office/drawing/2014/main" id="{5936FAAA-E376-4900-4FC2-57675E58B946}"/>
              </a:ext>
            </a:extLst>
          </p:cNvPr>
          <p:cNvPicPr>
            <a:picLocks noChangeAspect="1"/>
          </p:cNvPicPr>
          <p:nvPr/>
        </p:nvPicPr>
        <p:blipFill>
          <a:blip r:embed="rId3">
            <a:alphaModFix/>
          </a:blip>
          <a:srcRect/>
          <a:stretch>
            <a:fillRect/>
          </a:stretch>
        </p:blipFill>
        <p:spPr>
          <a:xfrm>
            <a:off x="381003" y="152403"/>
            <a:ext cx="4750920" cy="3565227"/>
          </a:xfrm>
          <a:prstGeom prst="rect">
            <a:avLst/>
          </a:prstGeom>
          <a:noFill/>
          <a:ln cap="flat">
            <a:noFill/>
          </a:ln>
        </p:spPr>
      </p:pic>
      <p:sp>
        <p:nvSpPr>
          <p:cNvPr id="3" name="Google Shape;214;g131940b31d8_0_46">
            <a:extLst>
              <a:ext uri="{FF2B5EF4-FFF2-40B4-BE49-F238E27FC236}">
                <a16:creationId xmlns:a16="http://schemas.microsoft.com/office/drawing/2014/main" id="{2C962890-9D9C-D118-EA42-B1AF8705E8A6}"/>
              </a:ext>
            </a:extLst>
          </p:cNvPr>
          <p:cNvSpPr txBox="1"/>
          <p:nvPr/>
        </p:nvSpPr>
        <p:spPr>
          <a:xfrm>
            <a:off x="731986" y="3852769"/>
            <a:ext cx="3000000" cy="1736098"/>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highlight>
                  <a:srgbClr val="FFFFFF"/>
                </a:highlight>
                <a:uFillTx/>
                <a:latin typeface="Calibri"/>
                <a:ea typeface="Calibri"/>
                <a:cs typeface="Calibri"/>
              </a:rPr>
              <a:t>Still from </a:t>
            </a:r>
            <a:r>
              <a:rPr lang="en-US" sz="1800" b="0" i="1" u="none" strike="noStrike" kern="0" cap="none" spc="0" baseline="0">
                <a:solidFill>
                  <a:srgbClr val="000000"/>
                </a:solidFill>
                <a:highlight>
                  <a:srgbClr val="FFFFFF"/>
                </a:highlight>
                <a:uFillTx/>
                <a:latin typeface="Calibri"/>
                <a:ea typeface="Calibri"/>
                <a:cs typeface="Calibri"/>
              </a:rPr>
              <a:t>The Queen of Ireland</a:t>
            </a:r>
            <a:r>
              <a:rPr lang="en-US" sz="1800" b="0" i="0" u="none" strike="noStrike" kern="0" cap="none" spc="0" baseline="0">
                <a:solidFill>
                  <a:srgbClr val="000000"/>
                </a:solidFill>
                <a:highlight>
                  <a:srgbClr val="FFFFFF"/>
                </a:highlight>
                <a:uFillTx/>
                <a:latin typeface="Calibri"/>
                <a:ea typeface="Calibri"/>
                <a:cs typeface="Calibri"/>
              </a:rPr>
              <a:t>, directed by Conor Horgon (2015). </a:t>
            </a: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highlight>
                  <a:srgbClr val="FFFFFF"/>
                </a:highlight>
                <a:uFillTx/>
                <a:latin typeface="Calibri"/>
                <a:ea typeface="Calibri"/>
                <a:cs typeface="Calibri"/>
              </a:rPr>
              <a:t>Students and teachers viewed the film. </a:t>
            </a:r>
          </a:p>
        </p:txBody>
      </p:sp>
      <p:pic>
        <p:nvPicPr>
          <p:cNvPr id="4" name="Google Shape;215;g131940b31d8_0_46">
            <a:extLst>
              <a:ext uri="{FF2B5EF4-FFF2-40B4-BE49-F238E27FC236}">
                <a16:creationId xmlns:a16="http://schemas.microsoft.com/office/drawing/2014/main" id="{05FFEC41-7FE2-9889-5D84-AA538E5ADBC7}"/>
              </a:ext>
            </a:extLst>
          </p:cNvPr>
          <p:cNvPicPr>
            <a:picLocks noChangeAspect="1"/>
          </p:cNvPicPr>
          <p:nvPr/>
        </p:nvPicPr>
        <p:blipFill>
          <a:blip r:embed="rId4">
            <a:alphaModFix/>
          </a:blip>
          <a:srcRect/>
          <a:stretch>
            <a:fillRect/>
          </a:stretch>
        </p:blipFill>
        <p:spPr>
          <a:xfrm>
            <a:off x="5557810" y="174388"/>
            <a:ext cx="6242499" cy="3221476"/>
          </a:xfrm>
          <a:prstGeom prst="rect">
            <a:avLst/>
          </a:prstGeom>
          <a:noFill/>
          <a:ln cap="flat">
            <a:noFill/>
          </a:ln>
        </p:spPr>
      </p:pic>
      <p:sp>
        <p:nvSpPr>
          <p:cNvPr id="5" name="Google Shape;216;g131940b31d8_0_46">
            <a:extLst>
              <a:ext uri="{FF2B5EF4-FFF2-40B4-BE49-F238E27FC236}">
                <a16:creationId xmlns:a16="http://schemas.microsoft.com/office/drawing/2014/main" id="{AE204354-F2C0-7648-69ED-70138F73C7DD}"/>
              </a:ext>
            </a:extLst>
          </p:cNvPr>
          <p:cNvSpPr txBox="1"/>
          <p:nvPr/>
        </p:nvSpPr>
        <p:spPr>
          <a:xfrm>
            <a:off x="5843820" y="3607326"/>
            <a:ext cx="5723101" cy="1736098"/>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highlight>
                  <a:srgbClr val="FFFFFF"/>
                </a:highlight>
                <a:uFillTx/>
                <a:latin typeface="Calibri"/>
                <a:ea typeface="Calibri"/>
                <a:cs typeface="Calibri"/>
              </a:rPr>
              <a:t>Q&amp;A attended by teachers and students on 2021-11-26 </a:t>
            </a: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highlight>
                  <a:srgbClr val="FFFFFF"/>
                </a:highlight>
                <a:uFillTx/>
                <a:latin typeface="Calibri"/>
                <a:ea typeface="Calibri"/>
                <a:cs typeface="Calibri"/>
              </a:rPr>
              <a:t>With Rory O´Neill - Panty Bliss - (pictured) and Conor Horgan, protagonist and director from  </a:t>
            </a: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1" u="none" strike="noStrike" kern="0" cap="none" spc="0" baseline="0">
                <a:solidFill>
                  <a:srgbClr val="000000"/>
                </a:solidFill>
                <a:highlight>
                  <a:srgbClr val="FFFFFF"/>
                </a:highlight>
                <a:uFillTx/>
                <a:latin typeface="Calibri"/>
                <a:ea typeface="Calibri"/>
                <a:cs typeface="Calibri"/>
              </a:rPr>
              <a:t>The Queen of Ireland.</a:t>
            </a:r>
            <a:r>
              <a:rPr lang="en-US" sz="1800" b="0" i="0" u="none" strike="noStrike" kern="0" cap="none" spc="0" baseline="0">
                <a:solidFill>
                  <a:srgbClr val="000000"/>
                </a:solidFill>
                <a:highlight>
                  <a:srgbClr val="FFFFFF"/>
                </a:highlight>
                <a:uFillTx/>
                <a:latin typeface="Calibri"/>
                <a:ea typeface="Calibri"/>
                <a:cs typeface="Calibri"/>
              </a:rPr>
              <a:t> Students and teachers discussed both the film and LGBTQ+ civil rights. </a:t>
            </a:r>
          </a:p>
        </p:txBody>
      </p:sp>
      <p:sp>
        <p:nvSpPr>
          <p:cNvPr id="6" name="TextBox 5">
            <a:extLst>
              <a:ext uri="{FF2B5EF4-FFF2-40B4-BE49-F238E27FC236}">
                <a16:creationId xmlns:a16="http://schemas.microsoft.com/office/drawing/2014/main" id="{997D3A50-6326-698E-36B9-88B8571A7A3E}"/>
              </a:ext>
            </a:extLst>
          </p:cNvPr>
          <p:cNvSpPr txBox="1"/>
          <p:nvPr/>
        </p:nvSpPr>
        <p:spPr>
          <a:xfrm rot="16200000">
            <a:off x="9636676" y="3960882"/>
            <a:ext cx="4735592" cy="215444"/>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pic>
        <p:nvPicPr>
          <p:cNvPr id="7" name="Picture 6" descr="A picture containing text&#10;&#10;Description automatically generated">
            <a:extLst>
              <a:ext uri="{FF2B5EF4-FFF2-40B4-BE49-F238E27FC236}">
                <a16:creationId xmlns:a16="http://schemas.microsoft.com/office/drawing/2014/main" id="{DDB22B90-CE44-E94D-63EA-B250282AD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sp>
        <p:nvSpPr>
          <p:cNvPr id="8" name="TextBox 7">
            <a:extLst>
              <a:ext uri="{FF2B5EF4-FFF2-40B4-BE49-F238E27FC236}">
                <a16:creationId xmlns:a16="http://schemas.microsoft.com/office/drawing/2014/main" id="{2CBA8830-6C6F-BE0C-AEE6-B4757C425586}"/>
              </a:ext>
            </a:extLst>
          </p:cNvPr>
          <p:cNvSpPr txBox="1"/>
          <p:nvPr/>
        </p:nvSpPr>
        <p:spPr>
          <a:xfrm>
            <a:off x="335360" y="428804"/>
            <a:ext cx="7826828" cy="1508105"/>
          </a:xfrm>
          <a:prstGeom prst="rect">
            <a:avLst/>
          </a:prstGeom>
          <a:noFill/>
        </p:spPr>
        <p:txBody>
          <a:bodyPr wrap="square" rtlCol="0">
            <a:spAutoFit/>
          </a:bodyPr>
          <a:lstStyle/>
          <a:p>
            <a:pPr algn="r"/>
            <a:r>
              <a:rPr lang="en-IE" altLang="en-US" sz="6000" b="1" dirty="0">
                <a:solidFill>
                  <a:srgbClr val="04A9CD"/>
                </a:solidFill>
                <a:latin typeface="Calibri" panose="020F0502020204030204" pitchFamily="34" charset="0"/>
                <a:cs typeface="Calibri" panose="020F0502020204030204" pitchFamily="34" charset="0"/>
              </a:rPr>
              <a:t>Challenge: Pilot – Year 2 </a:t>
            </a:r>
          </a:p>
          <a:p>
            <a:pPr algn="r"/>
            <a:r>
              <a:rPr lang="en-IE" altLang="en-US" sz="3200" b="1" dirty="0">
                <a:solidFill>
                  <a:srgbClr val="04A9CD"/>
                </a:solidFill>
                <a:latin typeface="Calibri" panose="020F0502020204030204" pitchFamily="34" charset="0"/>
                <a:cs typeface="Calibri" panose="020F0502020204030204" pitchFamily="34" charset="0"/>
              </a:rPr>
              <a:t>Deliverable 1 – Research Deliverable 2 - Film  </a:t>
            </a:r>
            <a:endParaRPr lang="pt-PT" altLang="en-US" sz="9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B135156-DDCE-C07C-C499-38FAF110BB6D}"/>
              </a:ext>
            </a:extLst>
          </p:cNvPr>
          <p:cNvSpPr txBox="1"/>
          <p:nvPr/>
        </p:nvSpPr>
        <p:spPr>
          <a:xfrm>
            <a:off x="9895114" y="2251099"/>
            <a:ext cx="1719943" cy="3693319"/>
          </a:xfrm>
          <a:prstGeom prst="rect">
            <a:avLst/>
          </a:prstGeom>
          <a:noFill/>
        </p:spPr>
        <p:txBody>
          <a:bodyPr wrap="square" rtlCol="0">
            <a:spAutoFit/>
          </a:bodyPr>
          <a:lstStyle/>
          <a:p>
            <a:r>
              <a:rPr lang="en-IE" dirty="0"/>
              <a:t>Pilot Year 2 BA TV and BA New Media Students – along with EU Partners </a:t>
            </a:r>
          </a:p>
          <a:p>
            <a:br>
              <a:rPr lang="en-IE" dirty="0"/>
            </a:br>
            <a:r>
              <a:rPr lang="en-IE" dirty="0"/>
              <a:t>Based on an IADT Brief – Film As Art and the Challenge – Environment and Sustainability</a:t>
            </a:r>
          </a:p>
        </p:txBody>
      </p:sp>
      <p:pic>
        <p:nvPicPr>
          <p:cNvPr id="7" name="Picture 6">
            <a:extLst>
              <a:ext uri="{FF2B5EF4-FFF2-40B4-BE49-F238E27FC236}">
                <a16:creationId xmlns:a16="http://schemas.microsoft.com/office/drawing/2014/main" id="{FCF3984D-0C50-2A94-4BDB-0D737AEDF4E3}"/>
              </a:ext>
            </a:extLst>
          </p:cNvPr>
          <p:cNvPicPr>
            <a:picLocks noChangeAspect="1"/>
          </p:cNvPicPr>
          <p:nvPr/>
        </p:nvPicPr>
        <p:blipFill>
          <a:blip r:embed="rId3"/>
          <a:stretch>
            <a:fillRect/>
          </a:stretch>
        </p:blipFill>
        <p:spPr>
          <a:xfrm>
            <a:off x="2777924" y="2128793"/>
            <a:ext cx="5951149" cy="367859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F3145771-99D8-BFAC-B846-8ACD3D3FD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Tree>
    <p:extLst>
      <p:ext uri="{BB962C8B-B14F-4D97-AF65-F5344CB8AC3E}">
        <p14:creationId xmlns:p14="http://schemas.microsoft.com/office/powerpoint/2010/main" val="165867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2D7AD6-CEE1-FBE9-09FA-6C627662B6E2}"/>
              </a:ext>
            </a:extLst>
          </p:cNvPr>
          <p:cNvPicPr>
            <a:picLocks noChangeAspect="1"/>
          </p:cNvPicPr>
          <p:nvPr/>
        </p:nvPicPr>
        <p:blipFill>
          <a:blip r:embed="rId3"/>
          <a:stretch>
            <a:fillRect/>
          </a:stretch>
        </p:blipFill>
        <p:spPr>
          <a:xfrm>
            <a:off x="226945" y="620688"/>
            <a:ext cx="5873106" cy="3554522"/>
          </a:xfrm>
          <a:prstGeom prst="rect">
            <a:avLst/>
          </a:prstGeom>
        </p:spPr>
      </p:pic>
      <p:sp>
        <p:nvSpPr>
          <p:cNvPr id="3" name="TextBox 2">
            <a:extLst>
              <a:ext uri="{FF2B5EF4-FFF2-40B4-BE49-F238E27FC236}">
                <a16:creationId xmlns:a16="http://schemas.microsoft.com/office/drawing/2014/main" id="{04F0D887-0C48-194E-9AA4-93952E037486}"/>
              </a:ext>
            </a:extLst>
          </p:cNvPr>
          <p:cNvSpPr txBox="1"/>
          <p:nvPr/>
        </p:nvSpPr>
        <p:spPr>
          <a:xfrm rot="16200000">
            <a:off x="9693861" y="2758820"/>
            <a:ext cx="4735592" cy="260687"/>
          </a:xfrm>
          <a:prstGeom prst="rect">
            <a:avLst/>
          </a:prstGeom>
          <a:noFill/>
        </p:spPr>
        <p:txBody>
          <a:bodyPr wrap="none" rtlCol="0">
            <a:spAutoFit/>
          </a:bodyPr>
          <a:lstStyle/>
          <a:p>
            <a:r>
              <a:rPr lang="en-PT" sz="800" dirty="0">
                <a:latin typeface="Montserrat" pitchFamily="2" charset="77"/>
              </a:rPr>
              <a:t>Ref. </a:t>
            </a:r>
            <a:r>
              <a:rPr lang="en-GB" sz="800" dirty="0">
                <a:latin typeface="Montserrat" pitchFamily="2" charset="77"/>
              </a:rPr>
              <a:t>101004047, EPP-EUR-UNIV-2020  |  Ref: 101035820, H2020-IBA-SwafS-Support-2-2020</a:t>
            </a:r>
            <a:endParaRPr lang="en-PT" sz="800" dirty="0">
              <a:latin typeface="Montserrat" pitchFamily="2" charset="77"/>
            </a:endParaRPr>
          </a:p>
        </p:txBody>
      </p:sp>
      <p:sp>
        <p:nvSpPr>
          <p:cNvPr id="8" name="TextBox 7">
            <a:extLst>
              <a:ext uri="{FF2B5EF4-FFF2-40B4-BE49-F238E27FC236}">
                <a16:creationId xmlns:a16="http://schemas.microsoft.com/office/drawing/2014/main" id="{2CBA8830-6C6F-BE0C-AEE6-B4757C425586}"/>
              </a:ext>
            </a:extLst>
          </p:cNvPr>
          <p:cNvSpPr txBox="1"/>
          <p:nvPr/>
        </p:nvSpPr>
        <p:spPr>
          <a:xfrm>
            <a:off x="5682342" y="620688"/>
            <a:ext cx="5671457" cy="2062103"/>
          </a:xfrm>
          <a:prstGeom prst="rect">
            <a:avLst/>
          </a:prstGeom>
          <a:noFill/>
        </p:spPr>
        <p:txBody>
          <a:bodyPr wrap="square" rtlCol="0">
            <a:spAutoFit/>
          </a:bodyPr>
          <a:lstStyle/>
          <a:p>
            <a:pPr algn="r"/>
            <a:r>
              <a:rPr lang="en-IE" altLang="en-US" sz="3200" b="1" dirty="0">
                <a:solidFill>
                  <a:srgbClr val="04A9CD"/>
                </a:solidFill>
                <a:latin typeface="Calibri" panose="020F0502020204030204" pitchFamily="34" charset="0"/>
                <a:cs typeface="Calibri" panose="020F0502020204030204" pitchFamily="34" charset="0"/>
              </a:rPr>
              <a:t>Deliverable 1 – Two </a:t>
            </a:r>
          </a:p>
          <a:p>
            <a:pPr algn="r"/>
            <a:r>
              <a:rPr lang="en-IE" altLang="en-US" sz="3200" b="1" dirty="0">
                <a:solidFill>
                  <a:srgbClr val="04A9CD"/>
                </a:solidFill>
                <a:latin typeface="Calibri" panose="020F0502020204030204" pitchFamily="34" charset="0"/>
                <a:cs typeface="Calibri" panose="020F0502020204030204" pitchFamily="34" charset="0"/>
              </a:rPr>
              <a:t>Research Digital Artifacts</a:t>
            </a:r>
          </a:p>
          <a:p>
            <a:pPr algn="r"/>
            <a:r>
              <a:rPr lang="en-IE" altLang="en-US" sz="3200" b="1" dirty="0">
                <a:solidFill>
                  <a:srgbClr val="04A9CD"/>
                </a:solidFill>
                <a:latin typeface="Calibri" panose="020F0502020204030204" pitchFamily="34" charset="0"/>
                <a:cs typeface="Calibri" panose="020F0502020204030204" pitchFamily="34" charset="0"/>
              </a:rPr>
              <a:t>– challenge and art  </a:t>
            </a:r>
          </a:p>
          <a:p>
            <a:pPr algn="r"/>
            <a:r>
              <a:rPr lang="en-IE" altLang="en-US" sz="3200" b="1" dirty="0">
                <a:solidFill>
                  <a:srgbClr val="04A9CD"/>
                </a:solidFill>
                <a:latin typeface="Calibri" panose="020F0502020204030204" pitchFamily="34" charset="0"/>
                <a:cs typeface="Calibri" panose="020F0502020204030204" pitchFamily="34" charset="0"/>
              </a:rPr>
              <a:t>Deliverable 2 - Film  </a:t>
            </a:r>
            <a:endParaRPr lang="pt-PT" altLang="en-US" sz="96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9F5A64C-944A-3278-E0A2-11C65BDC1164}"/>
              </a:ext>
            </a:extLst>
          </p:cNvPr>
          <p:cNvPicPr>
            <a:picLocks noChangeAspect="1"/>
          </p:cNvPicPr>
          <p:nvPr/>
        </p:nvPicPr>
        <p:blipFill>
          <a:blip r:embed="rId4"/>
          <a:stretch>
            <a:fillRect/>
          </a:stretch>
        </p:blipFill>
        <p:spPr>
          <a:xfrm>
            <a:off x="6434546" y="3459279"/>
            <a:ext cx="5162272" cy="3398721"/>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EC856C02-C1F0-AC8F-4A5E-210ABB698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5805264"/>
            <a:ext cx="5209728" cy="948060"/>
          </a:xfrm>
          <a:prstGeom prst="rect">
            <a:avLst/>
          </a:prstGeom>
        </p:spPr>
      </p:pic>
    </p:spTree>
    <p:extLst>
      <p:ext uri="{BB962C8B-B14F-4D97-AF65-F5344CB8AC3E}">
        <p14:creationId xmlns:p14="http://schemas.microsoft.com/office/powerpoint/2010/main" val="4224994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4226</TotalTime>
  <Words>1923</Words>
  <Application>Microsoft Macintosh PowerPoint</Application>
  <PresentationFormat>Widescreen</PresentationFormat>
  <Paragraphs>153</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Montserrat</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Deirdre O'Toole</dc:creator>
  <cp:lastModifiedBy>rebeccaroper13@gmail.com</cp:lastModifiedBy>
  <cp:revision>9</cp:revision>
  <dcterms:created xsi:type="dcterms:W3CDTF">2023-06-08T11:48:51Z</dcterms:created>
  <dcterms:modified xsi:type="dcterms:W3CDTF">2023-06-16T08:58:53Z</dcterms:modified>
</cp:coreProperties>
</file>